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2"/>
  </p:notesMasterIdLst>
  <p:sldIdLst>
    <p:sldId id="257" r:id="rId2"/>
    <p:sldId id="260" r:id="rId3"/>
    <p:sldId id="259" r:id="rId4"/>
    <p:sldId id="256" r:id="rId5"/>
    <p:sldId id="265" r:id="rId6"/>
    <p:sldId id="262" r:id="rId7"/>
    <p:sldId id="270" r:id="rId8"/>
    <p:sldId id="281" r:id="rId9"/>
    <p:sldId id="282" r:id="rId10"/>
    <p:sldId id="264" r:id="rId11"/>
    <p:sldId id="266" r:id="rId12"/>
    <p:sldId id="283" r:id="rId13"/>
    <p:sldId id="274" r:id="rId14"/>
    <p:sldId id="275" r:id="rId15"/>
    <p:sldId id="276" r:id="rId16"/>
    <p:sldId id="277" r:id="rId17"/>
    <p:sldId id="285" r:id="rId18"/>
    <p:sldId id="286" r:id="rId19"/>
    <p:sldId id="280" r:id="rId20"/>
    <p:sldId id="2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2750" autoAdjust="0"/>
  </p:normalViewPr>
  <p:slideViewPr>
    <p:cSldViewPr snapToGrid="0">
      <p:cViewPr varScale="1">
        <p:scale>
          <a:sx n="71" d="100"/>
          <a:sy n="71" d="100"/>
        </p:scale>
        <p:origin x="113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39B9EB-14DD-4E24-BD80-0DCC9DB9746D}" type="doc">
      <dgm:prSet loTypeId="urn:microsoft.com/office/officeart/2005/8/layout/pyramid1" loCatId="pyramid" qsTypeId="urn:microsoft.com/office/officeart/2005/8/quickstyle/simple1" qsCatId="simple" csTypeId="urn:microsoft.com/office/officeart/2005/8/colors/accent1_3" csCatId="accent1" phldr="1"/>
      <dgm:spPr/>
    </dgm:pt>
    <dgm:pt modelId="{B50748CC-BA90-4E57-857B-4DD81265268E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>
            <a:spcAft>
              <a:spcPts val="0"/>
            </a:spcAft>
          </a:pPr>
          <a:r>
            <a:rPr lang="en-US" sz="1400" b="1" dirty="0">
              <a:solidFill>
                <a:schemeClr val="bg1"/>
              </a:solidFill>
            </a:rPr>
            <a:t>Test</a:t>
          </a:r>
        </a:p>
        <a:p>
          <a:pPr>
            <a:spcAft>
              <a:spcPts val="0"/>
            </a:spcAft>
          </a:pPr>
          <a:r>
            <a:rPr lang="en-US" sz="1400" b="1" dirty="0">
              <a:solidFill>
                <a:schemeClr val="bg1"/>
              </a:solidFill>
            </a:rPr>
            <a:t> 20 %</a:t>
          </a:r>
        </a:p>
      </dgm:t>
    </dgm:pt>
    <dgm:pt modelId="{D3A01C91-D572-427C-8966-98409DF674D8}" type="parTrans" cxnId="{04C63206-013D-4B75-B646-D8CB47BE38A0}">
      <dgm:prSet/>
      <dgm:spPr/>
      <dgm:t>
        <a:bodyPr/>
        <a:lstStyle/>
        <a:p>
          <a:endParaRPr lang="en-US"/>
        </a:p>
      </dgm:t>
    </dgm:pt>
    <dgm:pt modelId="{2BE73488-C84B-4425-AD94-F16CA6658BC1}" type="sibTrans" cxnId="{04C63206-013D-4B75-B646-D8CB47BE38A0}">
      <dgm:prSet/>
      <dgm:spPr/>
      <dgm:t>
        <a:bodyPr/>
        <a:lstStyle/>
        <a:p>
          <a:endParaRPr lang="en-US"/>
        </a:p>
      </dgm:t>
    </dgm:pt>
    <dgm:pt modelId="{02EFBE37-7BC8-4F4D-92C6-377608A999EC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>
            <a:spcAft>
              <a:spcPts val="0"/>
            </a:spcAft>
          </a:pPr>
          <a:r>
            <a:rPr lang="en-US" sz="1800" b="1" dirty="0">
              <a:solidFill>
                <a:schemeClr val="bg1"/>
              </a:solidFill>
            </a:rPr>
            <a:t>Validation  30 %</a:t>
          </a:r>
        </a:p>
      </dgm:t>
    </dgm:pt>
    <dgm:pt modelId="{C935C50C-0BE4-4AF2-8111-CD0D134EDD75}" type="parTrans" cxnId="{61503131-4C60-4FA4-BCED-B2FA09AFCDD6}">
      <dgm:prSet/>
      <dgm:spPr/>
      <dgm:t>
        <a:bodyPr/>
        <a:lstStyle/>
        <a:p>
          <a:endParaRPr lang="en-US"/>
        </a:p>
      </dgm:t>
    </dgm:pt>
    <dgm:pt modelId="{2D744FA5-5FC2-4B1A-BF68-B9338313E8EA}" type="sibTrans" cxnId="{61503131-4C60-4FA4-BCED-B2FA09AFCDD6}">
      <dgm:prSet/>
      <dgm:spPr/>
      <dgm:t>
        <a:bodyPr/>
        <a:lstStyle/>
        <a:p>
          <a:endParaRPr lang="en-US"/>
        </a:p>
      </dgm:t>
    </dgm:pt>
    <dgm:pt modelId="{52A2C369-AB77-4F67-9C98-6BE27D066EF0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pPr>
            <a:spcAft>
              <a:spcPts val="0"/>
            </a:spcAft>
          </a:pPr>
          <a:r>
            <a:rPr lang="en-US" sz="2000" b="1" dirty="0">
              <a:solidFill>
                <a:schemeClr val="bg1"/>
              </a:solidFill>
            </a:rPr>
            <a:t>Training   50 %</a:t>
          </a:r>
        </a:p>
      </dgm:t>
    </dgm:pt>
    <dgm:pt modelId="{88BAC7A2-6465-433A-8542-AA202638182F}" type="parTrans" cxnId="{CEEAD4B1-78BC-4178-8F8F-A071342624CB}">
      <dgm:prSet/>
      <dgm:spPr/>
      <dgm:t>
        <a:bodyPr/>
        <a:lstStyle/>
        <a:p>
          <a:endParaRPr lang="en-US"/>
        </a:p>
      </dgm:t>
    </dgm:pt>
    <dgm:pt modelId="{26B065C4-264A-4031-A500-5A21EFBEBCDA}" type="sibTrans" cxnId="{CEEAD4B1-78BC-4178-8F8F-A071342624CB}">
      <dgm:prSet/>
      <dgm:spPr/>
      <dgm:t>
        <a:bodyPr/>
        <a:lstStyle/>
        <a:p>
          <a:endParaRPr lang="en-US"/>
        </a:p>
      </dgm:t>
    </dgm:pt>
    <dgm:pt modelId="{19638D9D-165F-48C1-AB2F-2B13ED898FF7}" type="pres">
      <dgm:prSet presAssocID="{D139B9EB-14DD-4E24-BD80-0DCC9DB9746D}" presName="Name0" presStyleCnt="0">
        <dgm:presLayoutVars>
          <dgm:dir/>
          <dgm:animLvl val="lvl"/>
          <dgm:resizeHandles val="exact"/>
        </dgm:presLayoutVars>
      </dgm:prSet>
      <dgm:spPr/>
    </dgm:pt>
    <dgm:pt modelId="{E12FF50B-A290-4907-899F-D989F3A65B9A}" type="pres">
      <dgm:prSet presAssocID="{B50748CC-BA90-4E57-857B-4DD81265268E}" presName="Name8" presStyleCnt="0"/>
      <dgm:spPr/>
    </dgm:pt>
    <dgm:pt modelId="{A6A48532-9D72-4772-B3F4-571F506BC471}" type="pres">
      <dgm:prSet presAssocID="{B50748CC-BA90-4E57-857B-4DD81265268E}" presName="level" presStyleLbl="node1" presStyleIdx="0" presStyleCnt="3">
        <dgm:presLayoutVars>
          <dgm:chMax val="1"/>
          <dgm:bulletEnabled val="1"/>
        </dgm:presLayoutVars>
      </dgm:prSet>
      <dgm:spPr/>
    </dgm:pt>
    <dgm:pt modelId="{0BAF57CE-5BF0-40E1-AD3D-4EE9FA99E4B7}" type="pres">
      <dgm:prSet presAssocID="{B50748CC-BA90-4E57-857B-4DD81265268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9666554-6EBD-43BA-9205-CC6AA33E43D0}" type="pres">
      <dgm:prSet presAssocID="{02EFBE37-7BC8-4F4D-92C6-377608A999EC}" presName="Name8" presStyleCnt="0"/>
      <dgm:spPr/>
    </dgm:pt>
    <dgm:pt modelId="{009B4122-485F-43BA-9379-190A2D9F48B6}" type="pres">
      <dgm:prSet presAssocID="{02EFBE37-7BC8-4F4D-92C6-377608A999EC}" presName="level" presStyleLbl="node1" presStyleIdx="1" presStyleCnt="3">
        <dgm:presLayoutVars>
          <dgm:chMax val="1"/>
          <dgm:bulletEnabled val="1"/>
        </dgm:presLayoutVars>
      </dgm:prSet>
      <dgm:spPr/>
    </dgm:pt>
    <dgm:pt modelId="{F1F92477-31B8-4E47-9EE6-27DA6C0344F3}" type="pres">
      <dgm:prSet presAssocID="{02EFBE37-7BC8-4F4D-92C6-377608A999E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EB042E1-5ACD-4CF6-BE66-6094D9EEE733}" type="pres">
      <dgm:prSet presAssocID="{52A2C369-AB77-4F67-9C98-6BE27D066EF0}" presName="Name8" presStyleCnt="0"/>
      <dgm:spPr/>
    </dgm:pt>
    <dgm:pt modelId="{7300E453-AE57-4982-8107-FBBBB58C1043}" type="pres">
      <dgm:prSet presAssocID="{52A2C369-AB77-4F67-9C98-6BE27D066EF0}" presName="level" presStyleLbl="node1" presStyleIdx="2" presStyleCnt="3" custLinFactNeighborX="1377" custLinFactNeighborY="1013">
        <dgm:presLayoutVars>
          <dgm:chMax val="1"/>
          <dgm:bulletEnabled val="1"/>
        </dgm:presLayoutVars>
      </dgm:prSet>
      <dgm:spPr/>
    </dgm:pt>
    <dgm:pt modelId="{55B52E25-CA8D-48F2-B436-3DA77FC6D66C}" type="pres">
      <dgm:prSet presAssocID="{52A2C369-AB77-4F67-9C98-6BE27D066EF0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04C63206-013D-4B75-B646-D8CB47BE38A0}" srcId="{D139B9EB-14DD-4E24-BD80-0DCC9DB9746D}" destId="{B50748CC-BA90-4E57-857B-4DD81265268E}" srcOrd="0" destOrd="0" parTransId="{D3A01C91-D572-427C-8966-98409DF674D8}" sibTransId="{2BE73488-C84B-4425-AD94-F16CA6658BC1}"/>
    <dgm:cxn modelId="{61503131-4C60-4FA4-BCED-B2FA09AFCDD6}" srcId="{D139B9EB-14DD-4E24-BD80-0DCC9DB9746D}" destId="{02EFBE37-7BC8-4F4D-92C6-377608A999EC}" srcOrd="1" destOrd="0" parTransId="{C935C50C-0BE4-4AF2-8111-CD0D134EDD75}" sibTransId="{2D744FA5-5FC2-4B1A-BF68-B9338313E8EA}"/>
    <dgm:cxn modelId="{D9032E75-17A7-41E9-A658-4A009CC62695}" type="presOf" srcId="{B50748CC-BA90-4E57-857B-4DD81265268E}" destId="{A6A48532-9D72-4772-B3F4-571F506BC471}" srcOrd="0" destOrd="0" presId="urn:microsoft.com/office/officeart/2005/8/layout/pyramid1"/>
    <dgm:cxn modelId="{98FBEE78-14F2-4143-AFCA-FAA4700EFCFB}" type="presOf" srcId="{02EFBE37-7BC8-4F4D-92C6-377608A999EC}" destId="{009B4122-485F-43BA-9379-190A2D9F48B6}" srcOrd="0" destOrd="0" presId="urn:microsoft.com/office/officeart/2005/8/layout/pyramid1"/>
    <dgm:cxn modelId="{374830AA-576F-42CF-8D3E-DCD680A3549A}" type="presOf" srcId="{52A2C369-AB77-4F67-9C98-6BE27D066EF0}" destId="{7300E453-AE57-4982-8107-FBBBB58C1043}" srcOrd="0" destOrd="0" presId="urn:microsoft.com/office/officeart/2005/8/layout/pyramid1"/>
    <dgm:cxn modelId="{CEEAD4B1-78BC-4178-8F8F-A071342624CB}" srcId="{D139B9EB-14DD-4E24-BD80-0DCC9DB9746D}" destId="{52A2C369-AB77-4F67-9C98-6BE27D066EF0}" srcOrd="2" destOrd="0" parTransId="{88BAC7A2-6465-433A-8542-AA202638182F}" sibTransId="{26B065C4-264A-4031-A500-5A21EFBEBCDA}"/>
    <dgm:cxn modelId="{14EC33BA-C64F-4BA0-B018-3D05AA8443DE}" type="presOf" srcId="{D139B9EB-14DD-4E24-BD80-0DCC9DB9746D}" destId="{19638D9D-165F-48C1-AB2F-2B13ED898FF7}" srcOrd="0" destOrd="0" presId="urn:microsoft.com/office/officeart/2005/8/layout/pyramid1"/>
    <dgm:cxn modelId="{659878D1-BD0D-447C-AD70-45E4271AD241}" type="presOf" srcId="{52A2C369-AB77-4F67-9C98-6BE27D066EF0}" destId="{55B52E25-CA8D-48F2-B436-3DA77FC6D66C}" srcOrd="1" destOrd="0" presId="urn:microsoft.com/office/officeart/2005/8/layout/pyramid1"/>
    <dgm:cxn modelId="{F34A22D8-9F5C-442D-827A-77218B00E41D}" type="presOf" srcId="{02EFBE37-7BC8-4F4D-92C6-377608A999EC}" destId="{F1F92477-31B8-4E47-9EE6-27DA6C0344F3}" srcOrd="1" destOrd="0" presId="urn:microsoft.com/office/officeart/2005/8/layout/pyramid1"/>
    <dgm:cxn modelId="{3CE432F0-5A07-46E0-A142-BCB49825AA4A}" type="presOf" srcId="{B50748CC-BA90-4E57-857B-4DD81265268E}" destId="{0BAF57CE-5BF0-40E1-AD3D-4EE9FA99E4B7}" srcOrd="1" destOrd="0" presId="urn:microsoft.com/office/officeart/2005/8/layout/pyramid1"/>
    <dgm:cxn modelId="{ABFD6CDD-D827-48C2-ACC7-A37382C8E9A6}" type="presParOf" srcId="{19638D9D-165F-48C1-AB2F-2B13ED898FF7}" destId="{E12FF50B-A290-4907-899F-D989F3A65B9A}" srcOrd="0" destOrd="0" presId="urn:microsoft.com/office/officeart/2005/8/layout/pyramid1"/>
    <dgm:cxn modelId="{BD26FBD5-EEE8-46AC-9BD7-4995EE5A2BF9}" type="presParOf" srcId="{E12FF50B-A290-4907-899F-D989F3A65B9A}" destId="{A6A48532-9D72-4772-B3F4-571F506BC471}" srcOrd="0" destOrd="0" presId="urn:microsoft.com/office/officeart/2005/8/layout/pyramid1"/>
    <dgm:cxn modelId="{A3A64095-C847-40A5-9646-4F6337CF3D02}" type="presParOf" srcId="{E12FF50B-A290-4907-899F-D989F3A65B9A}" destId="{0BAF57CE-5BF0-40E1-AD3D-4EE9FA99E4B7}" srcOrd="1" destOrd="0" presId="urn:microsoft.com/office/officeart/2005/8/layout/pyramid1"/>
    <dgm:cxn modelId="{50930BE2-F86E-4019-B07F-1895580C6DF3}" type="presParOf" srcId="{19638D9D-165F-48C1-AB2F-2B13ED898FF7}" destId="{89666554-6EBD-43BA-9205-CC6AA33E43D0}" srcOrd="1" destOrd="0" presId="urn:microsoft.com/office/officeart/2005/8/layout/pyramid1"/>
    <dgm:cxn modelId="{AA4BB2E7-6C54-4C5C-8809-2FFA28CD1E72}" type="presParOf" srcId="{89666554-6EBD-43BA-9205-CC6AA33E43D0}" destId="{009B4122-485F-43BA-9379-190A2D9F48B6}" srcOrd="0" destOrd="0" presId="urn:microsoft.com/office/officeart/2005/8/layout/pyramid1"/>
    <dgm:cxn modelId="{55981155-FEC1-4839-80D3-2873BA26C478}" type="presParOf" srcId="{89666554-6EBD-43BA-9205-CC6AA33E43D0}" destId="{F1F92477-31B8-4E47-9EE6-27DA6C0344F3}" srcOrd="1" destOrd="0" presId="urn:microsoft.com/office/officeart/2005/8/layout/pyramid1"/>
    <dgm:cxn modelId="{C4585235-3D08-4E37-B271-929AB7E8CF83}" type="presParOf" srcId="{19638D9D-165F-48C1-AB2F-2B13ED898FF7}" destId="{2EB042E1-5ACD-4CF6-BE66-6094D9EEE733}" srcOrd="2" destOrd="0" presId="urn:microsoft.com/office/officeart/2005/8/layout/pyramid1"/>
    <dgm:cxn modelId="{F590170B-9209-4FA0-B016-F4199B8704B0}" type="presParOf" srcId="{2EB042E1-5ACD-4CF6-BE66-6094D9EEE733}" destId="{7300E453-AE57-4982-8107-FBBBB58C1043}" srcOrd="0" destOrd="0" presId="urn:microsoft.com/office/officeart/2005/8/layout/pyramid1"/>
    <dgm:cxn modelId="{8F39DDA4-AC3E-48A9-AE13-390F9D2A48F5}" type="presParOf" srcId="{2EB042E1-5ACD-4CF6-BE66-6094D9EEE733}" destId="{55B52E25-CA8D-48F2-B436-3DA77FC6D66C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33ECD0-91CD-4B62-AE66-16DDD655E8B4}" type="doc">
      <dgm:prSet loTypeId="urn:microsoft.com/office/officeart/2005/8/layout/list1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D0E2A2AF-B87A-4FBC-B52F-EB4D2D28D87E}">
      <dgm:prSet phldrT="[Text]"/>
      <dgm:spPr/>
      <dgm:t>
        <a:bodyPr/>
        <a:lstStyle/>
        <a:p>
          <a:r>
            <a:rPr lang="en-US" dirty="0"/>
            <a:t>Nominal Logistic</a:t>
          </a:r>
        </a:p>
      </dgm:t>
    </dgm:pt>
    <dgm:pt modelId="{D8841254-B7AE-4A45-846C-11E5270CB05E}" type="parTrans" cxnId="{96792F3D-27FB-4AE1-83DC-01DDCB87204E}">
      <dgm:prSet/>
      <dgm:spPr/>
      <dgm:t>
        <a:bodyPr/>
        <a:lstStyle/>
        <a:p>
          <a:endParaRPr lang="en-US"/>
        </a:p>
      </dgm:t>
    </dgm:pt>
    <dgm:pt modelId="{E8B3D800-FB7B-4CE7-B4DC-85DCF49D71B8}" type="sibTrans" cxnId="{96792F3D-27FB-4AE1-83DC-01DDCB87204E}">
      <dgm:prSet/>
      <dgm:spPr/>
      <dgm:t>
        <a:bodyPr/>
        <a:lstStyle/>
        <a:p>
          <a:endParaRPr lang="en-US"/>
        </a:p>
      </dgm:t>
    </dgm:pt>
    <dgm:pt modelId="{CB466D79-A063-4EDC-AB89-B169147BAB37}">
      <dgm:prSet phldrT="[Text]"/>
      <dgm:spPr/>
      <dgm:t>
        <a:bodyPr/>
        <a:lstStyle/>
        <a:p>
          <a:r>
            <a:rPr lang="en-US" dirty="0"/>
            <a:t>Decision Tree (Partition)</a:t>
          </a:r>
        </a:p>
      </dgm:t>
    </dgm:pt>
    <dgm:pt modelId="{1B06AEFE-08ED-4F5E-BDDF-56898E91BFF2}" type="parTrans" cxnId="{8BE438D1-D270-4CB1-8D70-9F8F69A62C42}">
      <dgm:prSet/>
      <dgm:spPr/>
      <dgm:t>
        <a:bodyPr/>
        <a:lstStyle/>
        <a:p>
          <a:endParaRPr lang="en-US"/>
        </a:p>
      </dgm:t>
    </dgm:pt>
    <dgm:pt modelId="{2B9AD8B7-1A95-4F23-99C0-605FC23EBB90}" type="sibTrans" cxnId="{8BE438D1-D270-4CB1-8D70-9F8F69A62C42}">
      <dgm:prSet/>
      <dgm:spPr/>
      <dgm:t>
        <a:bodyPr/>
        <a:lstStyle/>
        <a:p>
          <a:endParaRPr lang="en-US"/>
        </a:p>
      </dgm:t>
    </dgm:pt>
    <dgm:pt modelId="{F755FC25-04BA-48B0-ABA5-9A1428B81CFD}">
      <dgm:prSet phldrT="[Text]"/>
      <dgm:spPr/>
      <dgm:t>
        <a:bodyPr/>
        <a:lstStyle/>
        <a:p>
          <a:r>
            <a:rPr lang="en-US" dirty="0"/>
            <a:t>Boosted Tree</a:t>
          </a:r>
        </a:p>
      </dgm:t>
    </dgm:pt>
    <dgm:pt modelId="{994F66F9-8F73-4FBF-A825-EAF10D21206A}" type="parTrans" cxnId="{4C6C456A-B488-42C1-87B5-4FC28BCF6298}">
      <dgm:prSet/>
      <dgm:spPr/>
      <dgm:t>
        <a:bodyPr/>
        <a:lstStyle/>
        <a:p>
          <a:endParaRPr lang="en-US"/>
        </a:p>
      </dgm:t>
    </dgm:pt>
    <dgm:pt modelId="{37249689-B352-42B7-9D6C-FFAE70EE3DFA}" type="sibTrans" cxnId="{4C6C456A-B488-42C1-87B5-4FC28BCF6298}">
      <dgm:prSet/>
      <dgm:spPr/>
      <dgm:t>
        <a:bodyPr/>
        <a:lstStyle/>
        <a:p>
          <a:endParaRPr lang="en-US"/>
        </a:p>
      </dgm:t>
    </dgm:pt>
    <dgm:pt modelId="{6DDC7804-0C2D-4719-B766-E4ACFF6D20A9}">
      <dgm:prSet/>
      <dgm:spPr/>
      <dgm:t>
        <a:bodyPr/>
        <a:lstStyle/>
        <a:p>
          <a:r>
            <a:rPr lang="en-US" dirty="0"/>
            <a:t>Bootstrap Forest </a:t>
          </a:r>
        </a:p>
      </dgm:t>
    </dgm:pt>
    <dgm:pt modelId="{C7373C2C-4256-45AC-88D9-740C7832A406}" type="parTrans" cxnId="{52B56188-F517-4B21-A93A-A1964687CD07}">
      <dgm:prSet/>
      <dgm:spPr/>
      <dgm:t>
        <a:bodyPr/>
        <a:lstStyle/>
        <a:p>
          <a:endParaRPr lang="en-US"/>
        </a:p>
      </dgm:t>
    </dgm:pt>
    <dgm:pt modelId="{892C0EAE-E266-463A-86DB-1497E4AE3C2E}" type="sibTrans" cxnId="{52B56188-F517-4B21-A93A-A1964687CD07}">
      <dgm:prSet/>
      <dgm:spPr/>
      <dgm:t>
        <a:bodyPr/>
        <a:lstStyle/>
        <a:p>
          <a:endParaRPr lang="en-US"/>
        </a:p>
      </dgm:t>
    </dgm:pt>
    <dgm:pt modelId="{883AD2A9-A365-4B75-A580-E1C7E783D01D}">
      <dgm:prSet/>
      <dgm:spPr/>
      <dgm:t>
        <a:bodyPr/>
        <a:lstStyle/>
        <a:p>
          <a:r>
            <a:rPr lang="en-US" dirty="0"/>
            <a:t>Neural </a:t>
          </a:r>
        </a:p>
      </dgm:t>
    </dgm:pt>
    <dgm:pt modelId="{566DB869-CFB9-4FEE-A9AB-7259371FBB91}" type="parTrans" cxnId="{F99A58A3-E10A-43D3-9120-038730C56697}">
      <dgm:prSet/>
      <dgm:spPr/>
      <dgm:t>
        <a:bodyPr/>
        <a:lstStyle/>
        <a:p>
          <a:endParaRPr lang="en-US"/>
        </a:p>
      </dgm:t>
    </dgm:pt>
    <dgm:pt modelId="{2BE4A734-0BE9-41EA-AB3E-F0E576CC7F00}" type="sibTrans" cxnId="{F99A58A3-E10A-43D3-9120-038730C56697}">
      <dgm:prSet/>
      <dgm:spPr/>
      <dgm:t>
        <a:bodyPr/>
        <a:lstStyle/>
        <a:p>
          <a:endParaRPr lang="en-US"/>
        </a:p>
      </dgm:t>
    </dgm:pt>
    <dgm:pt modelId="{0448BF4E-8070-4EF0-836C-5338C689A33B}" type="pres">
      <dgm:prSet presAssocID="{FB33ECD0-91CD-4B62-AE66-16DDD655E8B4}" presName="linear" presStyleCnt="0">
        <dgm:presLayoutVars>
          <dgm:dir/>
          <dgm:animLvl val="lvl"/>
          <dgm:resizeHandles val="exact"/>
        </dgm:presLayoutVars>
      </dgm:prSet>
      <dgm:spPr/>
    </dgm:pt>
    <dgm:pt modelId="{0A07921C-0C2C-4F43-83D1-3EAAE7BEB5FF}" type="pres">
      <dgm:prSet presAssocID="{D0E2A2AF-B87A-4FBC-B52F-EB4D2D28D87E}" presName="parentLin" presStyleCnt="0"/>
      <dgm:spPr/>
    </dgm:pt>
    <dgm:pt modelId="{7634B8D7-7E17-4380-AE52-1F5DE6923333}" type="pres">
      <dgm:prSet presAssocID="{D0E2A2AF-B87A-4FBC-B52F-EB4D2D28D87E}" presName="parentLeftMargin" presStyleLbl="node1" presStyleIdx="0" presStyleCnt="5"/>
      <dgm:spPr/>
    </dgm:pt>
    <dgm:pt modelId="{4893C5A1-5F4E-46C4-9E41-18046C27F18D}" type="pres">
      <dgm:prSet presAssocID="{D0E2A2AF-B87A-4FBC-B52F-EB4D2D28D87E}" presName="parentText" presStyleLbl="node1" presStyleIdx="0" presStyleCnt="5" custLinFactNeighborX="-3384" custLinFactNeighborY="-2496">
        <dgm:presLayoutVars>
          <dgm:chMax val="0"/>
          <dgm:bulletEnabled val="1"/>
        </dgm:presLayoutVars>
      </dgm:prSet>
      <dgm:spPr/>
    </dgm:pt>
    <dgm:pt modelId="{361E398A-C538-44BF-A083-5FC10ABEE122}" type="pres">
      <dgm:prSet presAssocID="{D0E2A2AF-B87A-4FBC-B52F-EB4D2D28D87E}" presName="negativeSpace" presStyleCnt="0"/>
      <dgm:spPr/>
    </dgm:pt>
    <dgm:pt modelId="{84CDB751-5B30-4ADA-B61B-F7829180DB7C}" type="pres">
      <dgm:prSet presAssocID="{D0E2A2AF-B87A-4FBC-B52F-EB4D2D28D87E}" presName="childText" presStyleLbl="conFgAcc1" presStyleIdx="0" presStyleCnt="5">
        <dgm:presLayoutVars>
          <dgm:bulletEnabled val="1"/>
        </dgm:presLayoutVars>
      </dgm:prSet>
      <dgm:spPr/>
    </dgm:pt>
    <dgm:pt modelId="{38D385C4-BC3C-4F84-B9D1-39D2C9E057F2}" type="pres">
      <dgm:prSet presAssocID="{E8B3D800-FB7B-4CE7-B4DC-85DCF49D71B8}" presName="spaceBetweenRectangles" presStyleCnt="0"/>
      <dgm:spPr/>
    </dgm:pt>
    <dgm:pt modelId="{7072F26A-4B98-4BC0-AAC1-CBCF001817B8}" type="pres">
      <dgm:prSet presAssocID="{CB466D79-A063-4EDC-AB89-B169147BAB37}" presName="parentLin" presStyleCnt="0"/>
      <dgm:spPr/>
    </dgm:pt>
    <dgm:pt modelId="{367C6D82-38B8-430F-900B-77CCD8C3BD67}" type="pres">
      <dgm:prSet presAssocID="{CB466D79-A063-4EDC-AB89-B169147BAB37}" presName="parentLeftMargin" presStyleLbl="node1" presStyleIdx="0" presStyleCnt="5"/>
      <dgm:spPr/>
    </dgm:pt>
    <dgm:pt modelId="{C48354B2-AB29-4209-9FEC-3185EB3B5D90}" type="pres">
      <dgm:prSet presAssocID="{CB466D79-A063-4EDC-AB89-B169147BAB37}" presName="parentText" presStyleLbl="node1" presStyleIdx="1" presStyleCnt="5" custLinFactNeighborX="6556" custLinFactNeighborY="-4148">
        <dgm:presLayoutVars>
          <dgm:chMax val="0"/>
          <dgm:bulletEnabled val="1"/>
        </dgm:presLayoutVars>
      </dgm:prSet>
      <dgm:spPr/>
    </dgm:pt>
    <dgm:pt modelId="{931F82F7-2B82-453C-AA34-7B370B043806}" type="pres">
      <dgm:prSet presAssocID="{CB466D79-A063-4EDC-AB89-B169147BAB37}" presName="negativeSpace" presStyleCnt="0"/>
      <dgm:spPr/>
    </dgm:pt>
    <dgm:pt modelId="{5979A327-DDE5-4539-959B-D23A5BD17AA2}" type="pres">
      <dgm:prSet presAssocID="{CB466D79-A063-4EDC-AB89-B169147BAB37}" presName="childText" presStyleLbl="conFgAcc1" presStyleIdx="1" presStyleCnt="5">
        <dgm:presLayoutVars>
          <dgm:bulletEnabled val="1"/>
        </dgm:presLayoutVars>
      </dgm:prSet>
      <dgm:spPr/>
    </dgm:pt>
    <dgm:pt modelId="{EC977852-30DA-48F0-8CDB-CE01CF80930C}" type="pres">
      <dgm:prSet presAssocID="{2B9AD8B7-1A95-4F23-99C0-605FC23EBB90}" presName="spaceBetweenRectangles" presStyleCnt="0"/>
      <dgm:spPr/>
    </dgm:pt>
    <dgm:pt modelId="{489C9DE9-0BB5-4D12-A32A-8018E5529E42}" type="pres">
      <dgm:prSet presAssocID="{F755FC25-04BA-48B0-ABA5-9A1428B81CFD}" presName="parentLin" presStyleCnt="0"/>
      <dgm:spPr/>
    </dgm:pt>
    <dgm:pt modelId="{088112D6-A577-4BDA-870E-0216A48B63E1}" type="pres">
      <dgm:prSet presAssocID="{F755FC25-04BA-48B0-ABA5-9A1428B81CFD}" presName="parentLeftMargin" presStyleLbl="node1" presStyleIdx="1" presStyleCnt="5"/>
      <dgm:spPr/>
    </dgm:pt>
    <dgm:pt modelId="{277B3AAF-944A-45D4-B9F0-900911DBF68E}" type="pres">
      <dgm:prSet presAssocID="{F755FC25-04BA-48B0-ABA5-9A1428B81CF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E1699DB-143B-4C93-8F01-BA088C6BD3AD}" type="pres">
      <dgm:prSet presAssocID="{F755FC25-04BA-48B0-ABA5-9A1428B81CFD}" presName="negativeSpace" presStyleCnt="0"/>
      <dgm:spPr/>
    </dgm:pt>
    <dgm:pt modelId="{05BEDC40-D36F-4EFB-9AD6-A9AEF52023BA}" type="pres">
      <dgm:prSet presAssocID="{F755FC25-04BA-48B0-ABA5-9A1428B81CFD}" presName="childText" presStyleLbl="conFgAcc1" presStyleIdx="2" presStyleCnt="5">
        <dgm:presLayoutVars>
          <dgm:bulletEnabled val="1"/>
        </dgm:presLayoutVars>
      </dgm:prSet>
      <dgm:spPr/>
    </dgm:pt>
    <dgm:pt modelId="{6F9A8906-A204-45F8-86F2-706A04C44D05}" type="pres">
      <dgm:prSet presAssocID="{37249689-B352-42B7-9D6C-FFAE70EE3DFA}" presName="spaceBetweenRectangles" presStyleCnt="0"/>
      <dgm:spPr/>
    </dgm:pt>
    <dgm:pt modelId="{B859DF8D-4E4F-4826-85DF-5F4827300F18}" type="pres">
      <dgm:prSet presAssocID="{6DDC7804-0C2D-4719-B766-E4ACFF6D20A9}" presName="parentLin" presStyleCnt="0"/>
      <dgm:spPr/>
    </dgm:pt>
    <dgm:pt modelId="{DB431475-CC5D-4DDB-B603-601DB089FFB3}" type="pres">
      <dgm:prSet presAssocID="{6DDC7804-0C2D-4719-B766-E4ACFF6D20A9}" presName="parentLeftMargin" presStyleLbl="node1" presStyleIdx="2" presStyleCnt="5"/>
      <dgm:spPr/>
    </dgm:pt>
    <dgm:pt modelId="{33D70EF6-6207-49C1-A7D5-9C9BD59C0DD1}" type="pres">
      <dgm:prSet presAssocID="{6DDC7804-0C2D-4719-B766-E4ACFF6D20A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5DB6E4A-8A4A-4DDB-A95E-AAB95115231A}" type="pres">
      <dgm:prSet presAssocID="{6DDC7804-0C2D-4719-B766-E4ACFF6D20A9}" presName="negativeSpace" presStyleCnt="0"/>
      <dgm:spPr/>
    </dgm:pt>
    <dgm:pt modelId="{45BD7D1D-7DCF-45D2-A0D7-A2DD881BE983}" type="pres">
      <dgm:prSet presAssocID="{6DDC7804-0C2D-4719-B766-E4ACFF6D20A9}" presName="childText" presStyleLbl="conFgAcc1" presStyleIdx="3" presStyleCnt="5">
        <dgm:presLayoutVars>
          <dgm:bulletEnabled val="1"/>
        </dgm:presLayoutVars>
      </dgm:prSet>
      <dgm:spPr/>
    </dgm:pt>
    <dgm:pt modelId="{4A4E251A-C083-4509-8890-74228D23DBCA}" type="pres">
      <dgm:prSet presAssocID="{892C0EAE-E266-463A-86DB-1497E4AE3C2E}" presName="spaceBetweenRectangles" presStyleCnt="0"/>
      <dgm:spPr/>
    </dgm:pt>
    <dgm:pt modelId="{F8649362-28AA-4689-A23A-B834822084C2}" type="pres">
      <dgm:prSet presAssocID="{883AD2A9-A365-4B75-A580-E1C7E783D01D}" presName="parentLin" presStyleCnt="0"/>
      <dgm:spPr/>
    </dgm:pt>
    <dgm:pt modelId="{0E1344F3-910E-4290-B93D-34E18667B8DA}" type="pres">
      <dgm:prSet presAssocID="{883AD2A9-A365-4B75-A580-E1C7E783D01D}" presName="parentLeftMargin" presStyleLbl="node1" presStyleIdx="3" presStyleCnt="5"/>
      <dgm:spPr/>
    </dgm:pt>
    <dgm:pt modelId="{9D1ACF41-43EB-4FED-9272-61ED3AA05111}" type="pres">
      <dgm:prSet presAssocID="{883AD2A9-A365-4B75-A580-E1C7E783D01D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752A467D-A6A6-4E38-93A2-EA77AC907748}" type="pres">
      <dgm:prSet presAssocID="{883AD2A9-A365-4B75-A580-E1C7E783D01D}" presName="negativeSpace" presStyleCnt="0"/>
      <dgm:spPr/>
    </dgm:pt>
    <dgm:pt modelId="{CE70F47A-7D9B-47DF-9DCE-526640F08371}" type="pres">
      <dgm:prSet presAssocID="{883AD2A9-A365-4B75-A580-E1C7E783D01D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133C602-53E5-4641-BB7E-563DE9E1D2B2}" type="presOf" srcId="{FB33ECD0-91CD-4B62-AE66-16DDD655E8B4}" destId="{0448BF4E-8070-4EF0-836C-5338C689A33B}" srcOrd="0" destOrd="0" presId="urn:microsoft.com/office/officeart/2005/8/layout/list1"/>
    <dgm:cxn modelId="{1EEF4405-DA5E-41EC-8CEF-1CFC8578DF11}" type="presOf" srcId="{883AD2A9-A365-4B75-A580-E1C7E783D01D}" destId="{0E1344F3-910E-4290-B93D-34E18667B8DA}" srcOrd="0" destOrd="0" presId="urn:microsoft.com/office/officeart/2005/8/layout/list1"/>
    <dgm:cxn modelId="{96792F3D-27FB-4AE1-83DC-01DDCB87204E}" srcId="{FB33ECD0-91CD-4B62-AE66-16DDD655E8B4}" destId="{D0E2A2AF-B87A-4FBC-B52F-EB4D2D28D87E}" srcOrd="0" destOrd="0" parTransId="{D8841254-B7AE-4A45-846C-11E5270CB05E}" sibTransId="{E8B3D800-FB7B-4CE7-B4DC-85DCF49D71B8}"/>
    <dgm:cxn modelId="{1FB0475D-BCA3-446B-A150-AC8A9AC0687F}" type="presOf" srcId="{D0E2A2AF-B87A-4FBC-B52F-EB4D2D28D87E}" destId="{4893C5A1-5F4E-46C4-9E41-18046C27F18D}" srcOrd="1" destOrd="0" presId="urn:microsoft.com/office/officeart/2005/8/layout/list1"/>
    <dgm:cxn modelId="{4C6C456A-B488-42C1-87B5-4FC28BCF6298}" srcId="{FB33ECD0-91CD-4B62-AE66-16DDD655E8B4}" destId="{F755FC25-04BA-48B0-ABA5-9A1428B81CFD}" srcOrd="2" destOrd="0" parTransId="{994F66F9-8F73-4FBF-A825-EAF10D21206A}" sibTransId="{37249689-B352-42B7-9D6C-FFAE70EE3DFA}"/>
    <dgm:cxn modelId="{F3820F4E-5E72-468C-93F4-9DD0CA2CF307}" type="presOf" srcId="{F755FC25-04BA-48B0-ABA5-9A1428B81CFD}" destId="{088112D6-A577-4BDA-870E-0216A48B63E1}" srcOrd="0" destOrd="0" presId="urn:microsoft.com/office/officeart/2005/8/layout/list1"/>
    <dgm:cxn modelId="{52B56188-F517-4B21-A93A-A1964687CD07}" srcId="{FB33ECD0-91CD-4B62-AE66-16DDD655E8B4}" destId="{6DDC7804-0C2D-4719-B766-E4ACFF6D20A9}" srcOrd="3" destOrd="0" parTransId="{C7373C2C-4256-45AC-88D9-740C7832A406}" sibTransId="{892C0EAE-E266-463A-86DB-1497E4AE3C2E}"/>
    <dgm:cxn modelId="{243C0794-0234-4B97-A1E3-226C74C6D8EC}" type="presOf" srcId="{CB466D79-A063-4EDC-AB89-B169147BAB37}" destId="{C48354B2-AB29-4209-9FEC-3185EB3B5D90}" srcOrd="1" destOrd="0" presId="urn:microsoft.com/office/officeart/2005/8/layout/list1"/>
    <dgm:cxn modelId="{F99A58A3-E10A-43D3-9120-038730C56697}" srcId="{FB33ECD0-91CD-4B62-AE66-16DDD655E8B4}" destId="{883AD2A9-A365-4B75-A580-E1C7E783D01D}" srcOrd="4" destOrd="0" parTransId="{566DB869-CFB9-4FEE-A9AB-7259371FBB91}" sibTransId="{2BE4A734-0BE9-41EA-AB3E-F0E576CC7F00}"/>
    <dgm:cxn modelId="{B7545CA4-44F2-4C80-BFDF-E4D3C0B50B43}" type="presOf" srcId="{D0E2A2AF-B87A-4FBC-B52F-EB4D2D28D87E}" destId="{7634B8D7-7E17-4380-AE52-1F5DE6923333}" srcOrd="0" destOrd="0" presId="urn:microsoft.com/office/officeart/2005/8/layout/list1"/>
    <dgm:cxn modelId="{715069B3-55F3-4FAB-A131-833852E0A94B}" type="presOf" srcId="{6DDC7804-0C2D-4719-B766-E4ACFF6D20A9}" destId="{DB431475-CC5D-4DDB-B603-601DB089FFB3}" srcOrd="0" destOrd="0" presId="urn:microsoft.com/office/officeart/2005/8/layout/list1"/>
    <dgm:cxn modelId="{2C77F1B8-198F-467B-A78A-C8A00CFB4FF1}" type="presOf" srcId="{6DDC7804-0C2D-4719-B766-E4ACFF6D20A9}" destId="{33D70EF6-6207-49C1-A7D5-9C9BD59C0DD1}" srcOrd="1" destOrd="0" presId="urn:microsoft.com/office/officeart/2005/8/layout/list1"/>
    <dgm:cxn modelId="{F68D38C7-729D-4DE4-B3DF-F5424509873D}" type="presOf" srcId="{883AD2A9-A365-4B75-A580-E1C7E783D01D}" destId="{9D1ACF41-43EB-4FED-9272-61ED3AA05111}" srcOrd="1" destOrd="0" presId="urn:microsoft.com/office/officeart/2005/8/layout/list1"/>
    <dgm:cxn modelId="{48156FC9-F3EF-487F-A6C2-AFF7CC66429F}" type="presOf" srcId="{F755FC25-04BA-48B0-ABA5-9A1428B81CFD}" destId="{277B3AAF-944A-45D4-B9F0-900911DBF68E}" srcOrd="1" destOrd="0" presId="urn:microsoft.com/office/officeart/2005/8/layout/list1"/>
    <dgm:cxn modelId="{8BE438D1-D270-4CB1-8D70-9F8F69A62C42}" srcId="{FB33ECD0-91CD-4B62-AE66-16DDD655E8B4}" destId="{CB466D79-A063-4EDC-AB89-B169147BAB37}" srcOrd="1" destOrd="0" parTransId="{1B06AEFE-08ED-4F5E-BDDF-56898E91BFF2}" sibTransId="{2B9AD8B7-1A95-4F23-99C0-605FC23EBB90}"/>
    <dgm:cxn modelId="{8A886EF7-9E20-48D1-A42F-B6CDA7326600}" type="presOf" srcId="{CB466D79-A063-4EDC-AB89-B169147BAB37}" destId="{367C6D82-38B8-430F-900B-77CCD8C3BD67}" srcOrd="0" destOrd="0" presId="urn:microsoft.com/office/officeart/2005/8/layout/list1"/>
    <dgm:cxn modelId="{14BFD894-84DB-4B60-B7BB-4B2EA43ABC8C}" type="presParOf" srcId="{0448BF4E-8070-4EF0-836C-5338C689A33B}" destId="{0A07921C-0C2C-4F43-83D1-3EAAE7BEB5FF}" srcOrd="0" destOrd="0" presId="urn:microsoft.com/office/officeart/2005/8/layout/list1"/>
    <dgm:cxn modelId="{4B03A0A1-00D7-48F4-BC8E-46E3FE97EFB3}" type="presParOf" srcId="{0A07921C-0C2C-4F43-83D1-3EAAE7BEB5FF}" destId="{7634B8D7-7E17-4380-AE52-1F5DE6923333}" srcOrd="0" destOrd="0" presId="urn:microsoft.com/office/officeart/2005/8/layout/list1"/>
    <dgm:cxn modelId="{08948E74-5916-4CDD-A5F0-92DA63C12AC0}" type="presParOf" srcId="{0A07921C-0C2C-4F43-83D1-3EAAE7BEB5FF}" destId="{4893C5A1-5F4E-46C4-9E41-18046C27F18D}" srcOrd="1" destOrd="0" presId="urn:microsoft.com/office/officeart/2005/8/layout/list1"/>
    <dgm:cxn modelId="{FCB0B867-67F4-442B-82B4-C53A035EDCE7}" type="presParOf" srcId="{0448BF4E-8070-4EF0-836C-5338C689A33B}" destId="{361E398A-C538-44BF-A083-5FC10ABEE122}" srcOrd="1" destOrd="0" presId="urn:microsoft.com/office/officeart/2005/8/layout/list1"/>
    <dgm:cxn modelId="{91FF4320-1236-4EC0-9F03-B9823CEF61BF}" type="presParOf" srcId="{0448BF4E-8070-4EF0-836C-5338C689A33B}" destId="{84CDB751-5B30-4ADA-B61B-F7829180DB7C}" srcOrd="2" destOrd="0" presId="urn:microsoft.com/office/officeart/2005/8/layout/list1"/>
    <dgm:cxn modelId="{86DA0646-6533-4B36-B82E-0148D557B632}" type="presParOf" srcId="{0448BF4E-8070-4EF0-836C-5338C689A33B}" destId="{38D385C4-BC3C-4F84-B9D1-39D2C9E057F2}" srcOrd="3" destOrd="0" presId="urn:microsoft.com/office/officeart/2005/8/layout/list1"/>
    <dgm:cxn modelId="{E0EF7BC3-58DE-4761-8118-B905B79B3564}" type="presParOf" srcId="{0448BF4E-8070-4EF0-836C-5338C689A33B}" destId="{7072F26A-4B98-4BC0-AAC1-CBCF001817B8}" srcOrd="4" destOrd="0" presId="urn:microsoft.com/office/officeart/2005/8/layout/list1"/>
    <dgm:cxn modelId="{74E0DF4E-A662-4893-B94A-5810EB9507E9}" type="presParOf" srcId="{7072F26A-4B98-4BC0-AAC1-CBCF001817B8}" destId="{367C6D82-38B8-430F-900B-77CCD8C3BD67}" srcOrd="0" destOrd="0" presId="urn:microsoft.com/office/officeart/2005/8/layout/list1"/>
    <dgm:cxn modelId="{13FA15F8-5DDC-4409-9145-116B0AC7FFD3}" type="presParOf" srcId="{7072F26A-4B98-4BC0-AAC1-CBCF001817B8}" destId="{C48354B2-AB29-4209-9FEC-3185EB3B5D90}" srcOrd="1" destOrd="0" presId="urn:microsoft.com/office/officeart/2005/8/layout/list1"/>
    <dgm:cxn modelId="{B6CA8565-5491-4E8E-A632-38ACED35D41E}" type="presParOf" srcId="{0448BF4E-8070-4EF0-836C-5338C689A33B}" destId="{931F82F7-2B82-453C-AA34-7B370B043806}" srcOrd="5" destOrd="0" presId="urn:microsoft.com/office/officeart/2005/8/layout/list1"/>
    <dgm:cxn modelId="{54CB4E70-678E-4C6E-B9E4-A871154EE2D5}" type="presParOf" srcId="{0448BF4E-8070-4EF0-836C-5338C689A33B}" destId="{5979A327-DDE5-4539-959B-D23A5BD17AA2}" srcOrd="6" destOrd="0" presId="urn:microsoft.com/office/officeart/2005/8/layout/list1"/>
    <dgm:cxn modelId="{4C85286D-BE48-46A7-973E-973341887213}" type="presParOf" srcId="{0448BF4E-8070-4EF0-836C-5338C689A33B}" destId="{EC977852-30DA-48F0-8CDB-CE01CF80930C}" srcOrd="7" destOrd="0" presId="urn:microsoft.com/office/officeart/2005/8/layout/list1"/>
    <dgm:cxn modelId="{501349F6-03F7-400D-9D27-34F6B44FF186}" type="presParOf" srcId="{0448BF4E-8070-4EF0-836C-5338C689A33B}" destId="{489C9DE9-0BB5-4D12-A32A-8018E5529E42}" srcOrd="8" destOrd="0" presId="urn:microsoft.com/office/officeart/2005/8/layout/list1"/>
    <dgm:cxn modelId="{D36BED7E-00E1-4274-AB33-5E2BD67E66F0}" type="presParOf" srcId="{489C9DE9-0BB5-4D12-A32A-8018E5529E42}" destId="{088112D6-A577-4BDA-870E-0216A48B63E1}" srcOrd="0" destOrd="0" presId="urn:microsoft.com/office/officeart/2005/8/layout/list1"/>
    <dgm:cxn modelId="{DEB9A859-8495-4493-A5D8-5FC55A40567A}" type="presParOf" srcId="{489C9DE9-0BB5-4D12-A32A-8018E5529E42}" destId="{277B3AAF-944A-45D4-B9F0-900911DBF68E}" srcOrd="1" destOrd="0" presId="urn:microsoft.com/office/officeart/2005/8/layout/list1"/>
    <dgm:cxn modelId="{26671248-3679-441A-9931-19311510E568}" type="presParOf" srcId="{0448BF4E-8070-4EF0-836C-5338C689A33B}" destId="{0E1699DB-143B-4C93-8F01-BA088C6BD3AD}" srcOrd="9" destOrd="0" presId="urn:microsoft.com/office/officeart/2005/8/layout/list1"/>
    <dgm:cxn modelId="{CFD93D96-7845-4F63-9A0B-14DAE51DB839}" type="presParOf" srcId="{0448BF4E-8070-4EF0-836C-5338C689A33B}" destId="{05BEDC40-D36F-4EFB-9AD6-A9AEF52023BA}" srcOrd="10" destOrd="0" presId="urn:microsoft.com/office/officeart/2005/8/layout/list1"/>
    <dgm:cxn modelId="{A7A8AE0D-1709-45CA-B9B7-A4FBE996B2F2}" type="presParOf" srcId="{0448BF4E-8070-4EF0-836C-5338C689A33B}" destId="{6F9A8906-A204-45F8-86F2-706A04C44D05}" srcOrd="11" destOrd="0" presId="urn:microsoft.com/office/officeart/2005/8/layout/list1"/>
    <dgm:cxn modelId="{5D9D0080-5E5E-42BE-866B-3662F04EB048}" type="presParOf" srcId="{0448BF4E-8070-4EF0-836C-5338C689A33B}" destId="{B859DF8D-4E4F-4826-85DF-5F4827300F18}" srcOrd="12" destOrd="0" presId="urn:microsoft.com/office/officeart/2005/8/layout/list1"/>
    <dgm:cxn modelId="{1753C57D-E4C6-4940-B65D-BC5569D4C078}" type="presParOf" srcId="{B859DF8D-4E4F-4826-85DF-5F4827300F18}" destId="{DB431475-CC5D-4DDB-B603-601DB089FFB3}" srcOrd="0" destOrd="0" presId="urn:microsoft.com/office/officeart/2005/8/layout/list1"/>
    <dgm:cxn modelId="{0AD90426-49AF-427B-BB91-09CF35A969F0}" type="presParOf" srcId="{B859DF8D-4E4F-4826-85DF-5F4827300F18}" destId="{33D70EF6-6207-49C1-A7D5-9C9BD59C0DD1}" srcOrd="1" destOrd="0" presId="urn:microsoft.com/office/officeart/2005/8/layout/list1"/>
    <dgm:cxn modelId="{5B63AFD0-B7DF-415A-AF7E-433F0CC2EC78}" type="presParOf" srcId="{0448BF4E-8070-4EF0-836C-5338C689A33B}" destId="{D5DB6E4A-8A4A-4DDB-A95E-AAB95115231A}" srcOrd="13" destOrd="0" presId="urn:microsoft.com/office/officeart/2005/8/layout/list1"/>
    <dgm:cxn modelId="{65F457F7-15B3-4928-BA27-9157D827BC21}" type="presParOf" srcId="{0448BF4E-8070-4EF0-836C-5338C689A33B}" destId="{45BD7D1D-7DCF-45D2-A0D7-A2DD881BE983}" srcOrd="14" destOrd="0" presId="urn:microsoft.com/office/officeart/2005/8/layout/list1"/>
    <dgm:cxn modelId="{0BBF24DE-2FE5-4BC1-B137-FAC2F87DF0FA}" type="presParOf" srcId="{0448BF4E-8070-4EF0-836C-5338C689A33B}" destId="{4A4E251A-C083-4509-8890-74228D23DBCA}" srcOrd="15" destOrd="0" presId="urn:microsoft.com/office/officeart/2005/8/layout/list1"/>
    <dgm:cxn modelId="{0FCFFD87-5F56-451A-B2AF-EB18049EBA0B}" type="presParOf" srcId="{0448BF4E-8070-4EF0-836C-5338C689A33B}" destId="{F8649362-28AA-4689-A23A-B834822084C2}" srcOrd="16" destOrd="0" presId="urn:microsoft.com/office/officeart/2005/8/layout/list1"/>
    <dgm:cxn modelId="{E472EF5C-AA16-4662-B0CB-1307558434B8}" type="presParOf" srcId="{F8649362-28AA-4689-A23A-B834822084C2}" destId="{0E1344F3-910E-4290-B93D-34E18667B8DA}" srcOrd="0" destOrd="0" presId="urn:microsoft.com/office/officeart/2005/8/layout/list1"/>
    <dgm:cxn modelId="{C54A3C03-74BB-4DBD-8308-4F984B3D54D6}" type="presParOf" srcId="{F8649362-28AA-4689-A23A-B834822084C2}" destId="{9D1ACF41-43EB-4FED-9272-61ED3AA05111}" srcOrd="1" destOrd="0" presId="urn:microsoft.com/office/officeart/2005/8/layout/list1"/>
    <dgm:cxn modelId="{7A196D61-E222-4549-873D-0A6F64DBC66F}" type="presParOf" srcId="{0448BF4E-8070-4EF0-836C-5338C689A33B}" destId="{752A467D-A6A6-4E38-93A2-EA77AC907748}" srcOrd="17" destOrd="0" presId="urn:microsoft.com/office/officeart/2005/8/layout/list1"/>
    <dgm:cxn modelId="{EAF72299-4DE5-4A2F-B4F5-0EC44FB0545E}" type="presParOf" srcId="{0448BF4E-8070-4EF0-836C-5338C689A33B}" destId="{CE70F47A-7D9B-47DF-9DCE-526640F08371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33ECD0-91CD-4B62-AE66-16DDD655E8B4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D0E2A2AF-B87A-4FBC-B52F-EB4D2D28D87E}">
      <dgm:prSet phldrT="[Text]"/>
      <dgm:spPr/>
      <dgm:t>
        <a:bodyPr/>
        <a:lstStyle/>
        <a:p>
          <a:r>
            <a:rPr lang="en-US" dirty="0"/>
            <a:t>Nominal Logistic</a:t>
          </a:r>
        </a:p>
      </dgm:t>
    </dgm:pt>
    <dgm:pt modelId="{D8841254-B7AE-4A45-846C-11E5270CB05E}" type="parTrans" cxnId="{96792F3D-27FB-4AE1-83DC-01DDCB87204E}">
      <dgm:prSet/>
      <dgm:spPr/>
      <dgm:t>
        <a:bodyPr/>
        <a:lstStyle/>
        <a:p>
          <a:endParaRPr lang="en-US"/>
        </a:p>
      </dgm:t>
    </dgm:pt>
    <dgm:pt modelId="{E8B3D800-FB7B-4CE7-B4DC-85DCF49D71B8}" type="sibTrans" cxnId="{96792F3D-27FB-4AE1-83DC-01DDCB87204E}">
      <dgm:prSet/>
      <dgm:spPr/>
      <dgm:t>
        <a:bodyPr/>
        <a:lstStyle/>
        <a:p>
          <a:endParaRPr lang="en-US"/>
        </a:p>
      </dgm:t>
    </dgm:pt>
    <dgm:pt modelId="{CB466D79-A063-4EDC-AB89-B169147BAB37}">
      <dgm:prSet phldrT="[Text]"/>
      <dgm:spPr/>
      <dgm:t>
        <a:bodyPr/>
        <a:lstStyle/>
        <a:p>
          <a:r>
            <a:rPr lang="en-US" dirty="0"/>
            <a:t>Decision Tree (Partition)</a:t>
          </a:r>
        </a:p>
      </dgm:t>
    </dgm:pt>
    <dgm:pt modelId="{1B06AEFE-08ED-4F5E-BDDF-56898E91BFF2}" type="parTrans" cxnId="{8BE438D1-D270-4CB1-8D70-9F8F69A62C42}">
      <dgm:prSet/>
      <dgm:spPr/>
      <dgm:t>
        <a:bodyPr/>
        <a:lstStyle/>
        <a:p>
          <a:endParaRPr lang="en-US"/>
        </a:p>
      </dgm:t>
    </dgm:pt>
    <dgm:pt modelId="{2B9AD8B7-1A95-4F23-99C0-605FC23EBB90}" type="sibTrans" cxnId="{8BE438D1-D270-4CB1-8D70-9F8F69A62C42}">
      <dgm:prSet/>
      <dgm:spPr/>
      <dgm:t>
        <a:bodyPr/>
        <a:lstStyle/>
        <a:p>
          <a:endParaRPr lang="en-US"/>
        </a:p>
      </dgm:t>
    </dgm:pt>
    <dgm:pt modelId="{F755FC25-04BA-48B0-ABA5-9A1428B81CFD}">
      <dgm:prSet phldrT="[Text]"/>
      <dgm:spPr/>
      <dgm:t>
        <a:bodyPr/>
        <a:lstStyle/>
        <a:p>
          <a:r>
            <a:rPr lang="en-US" dirty="0"/>
            <a:t>Boosted Tree</a:t>
          </a:r>
        </a:p>
      </dgm:t>
    </dgm:pt>
    <dgm:pt modelId="{994F66F9-8F73-4FBF-A825-EAF10D21206A}" type="parTrans" cxnId="{4C6C456A-B488-42C1-87B5-4FC28BCF6298}">
      <dgm:prSet/>
      <dgm:spPr/>
      <dgm:t>
        <a:bodyPr/>
        <a:lstStyle/>
        <a:p>
          <a:endParaRPr lang="en-US"/>
        </a:p>
      </dgm:t>
    </dgm:pt>
    <dgm:pt modelId="{37249689-B352-42B7-9D6C-FFAE70EE3DFA}" type="sibTrans" cxnId="{4C6C456A-B488-42C1-87B5-4FC28BCF6298}">
      <dgm:prSet/>
      <dgm:spPr/>
      <dgm:t>
        <a:bodyPr/>
        <a:lstStyle/>
        <a:p>
          <a:endParaRPr lang="en-US"/>
        </a:p>
      </dgm:t>
    </dgm:pt>
    <dgm:pt modelId="{6DDC7804-0C2D-4719-B766-E4ACFF6D20A9}">
      <dgm:prSet/>
      <dgm:spPr/>
      <dgm:t>
        <a:bodyPr/>
        <a:lstStyle/>
        <a:p>
          <a:r>
            <a:rPr lang="en-US" dirty="0"/>
            <a:t>Bootstrap Forest </a:t>
          </a:r>
        </a:p>
      </dgm:t>
    </dgm:pt>
    <dgm:pt modelId="{C7373C2C-4256-45AC-88D9-740C7832A406}" type="parTrans" cxnId="{52B56188-F517-4B21-A93A-A1964687CD07}">
      <dgm:prSet/>
      <dgm:spPr/>
      <dgm:t>
        <a:bodyPr/>
        <a:lstStyle/>
        <a:p>
          <a:endParaRPr lang="en-US"/>
        </a:p>
      </dgm:t>
    </dgm:pt>
    <dgm:pt modelId="{892C0EAE-E266-463A-86DB-1497E4AE3C2E}" type="sibTrans" cxnId="{52B56188-F517-4B21-A93A-A1964687CD07}">
      <dgm:prSet/>
      <dgm:spPr/>
      <dgm:t>
        <a:bodyPr/>
        <a:lstStyle/>
        <a:p>
          <a:endParaRPr lang="en-US"/>
        </a:p>
      </dgm:t>
    </dgm:pt>
    <dgm:pt modelId="{883AD2A9-A365-4B75-A580-E1C7E783D01D}">
      <dgm:prSet/>
      <dgm:spPr/>
      <dgm:t>
        <a:bodyPr/>
        <a:lstStyle/>
        <a:p>
          <a:r>
            <a:rPr lang="en-US" dirty="0"/>
            <a:t>Neural </a:t>
          </a:r>
        </a:p>
      </dgm:t>
    </dgm:pt>
    <dgm:pt modelId="{566DB869-CFB9-4FEE-A9AB-7259371FBB91}" type="parTrans" cxnId="{F99A58A3-E10A-43D3-9120-038730C56697}">
      <dgm:prSet/>
      <dgm:spPr/>
      <dgm:t>
        <a:bodyPr/>
        <a:lstStyle/>
        <a:p>
          <a:endParaRPr lang="en-US"/>
        </a:p>
      </dgm:t>
    </dgm:pt>
    <dgm:pt modelId="{2BE4A734-0BE9-41EA-AB3E-F0E576CC7F00}" type="sibTrans" cxnId="{F99A58A3-E10A-43D3-9120-038730C56697}">
      <dgm:prSet/>
      <dgm:spPr/>
      <dgm:t>
        <a:bodyPr/>
        <a:lstStyle/>
        <a:p>
          <a:endParaRPr lang="en-US"/>
        </a:p>
      </dgm:t>
    </dgm:pt>
    <dgm:pt modelId="{B1E72E20-2F1B-4839-9ABB-616C456AE037}" type="pres">
      <dgm:prSet presAssocID="{FB33ECD0-91CD-4B62-AE66-16DDD655E8B4}" presName="Name0" presStyleCnt="0">
        <dgm:presLayoutVars>
          <dgm:chMax val="7"/>
          <dgm:chPref val="7"/>
          <dgm:dir/>
        </dgm:presLayoutVars>
      </dgm:prSet>
      <dgm:spPr/>
    </dgm:pt>
    <dgm:pt modelId="{05A5C213-5A24-4BB9-9B8E-7A9F917206D4}" type="pres">
      <dgm:prSet presAssocID="{FB33ECD0-91CD-4B62-AE66-16DDD655E8B4}" presName="Name1" presStyleCnt="0"/>
      <dgm:spPr/>
    </dgm:pt>
    <dgm:pt modelId="{A289DFE6-618B-4BD8-8431-B98FF4835196}" type="pres">
      <dgm:prSet presAssocID="{FB33ECD0-91CD-4B62-AE66-16DDD655E8B4}" presName="cycle" presStyleCnt="0"/>
      <dgm:spPr/>
    </dgm:pt>
    <dgm:pt modelId="{4A8F047A-6983-4482-82CA-B5DBF71B098E}" type="pres">
      <dgm:prSet presAssocID="{FB33ECD0-91CD-4B62-AE66-16DDD655E8B4}" presName="srcNode" presStyleLbl="node1" presStyleIdx="0" presStyleCnt="5"/>
      <dgm:spPr/>
    </dgm:pt>
    <dgm:pt modelId="{D576C726-5910-47BB-910A-CA2164C3E0B5}" type="pres">
      <dgm:prSet presAssocID="{FB33ECD0-91CD-4B62-AE66-16DDD655E8B4}" presName="conn" presStyleLbl="parChTrans1D2" presStyleIdx="0" presStyleCnt="1"/>
      <dgm:spPr/>
    </dgm:pt>
    <dgm:pt modelId="{D4F528A9-561E-4B53-A538-FEC2AEEC25B4}" type="pres">
      <dgm:prSet presAssocID="{FB33ECD0-91CD-4B62-AE66-16DDD655E8B4}" presName="extraNode" presStyleLbl="node1" presStyleIdx="0" presStyleCnt="5"/>
      <dgm:spPr/>
    </dgm:pt>
    <dgm:pt modelId="{668CFA31-FC74-4582-B61E-0A611957D56D}" type="pres">
      <dgm:prSet presAssocID="{FB33ECD0-91CD-4B62-AE66-16DDD655E8B4}" presName="dstNode" presStyleLbl="node1" presStyleIdx="0" presStyleCnt="5"/>
      <dgm:spPr/>
    </dgm:pt>
    <dgm:pt modelId="{3E695785-1C02-46B3-938A-C2149067C1B6}" type="pres">
      <dgm:prSet presAssocID="{D0E2A2AF-B87A-4FBC-B52F-EB4D2D28D87E}" presName="text_1" presStyleLbl="node1" presStyleIdx="0" presStyleCnt="5">
        <dgm:presLayoutVars>
          <dgm:bulletEnabled val="1"/>
        </dgm:presLayoutVars>
      </dgm:prSet>
      <dgm:spPr/>
    </dgm:pt>
    <dgm:pt modelId="{A13304FC-A396-420A-A7A9-C5BCCF0E144E}" type="pres">
      <dgm:prSet presAssocID="{D0E2A2AF-B87A-4FBC-B52F-EB4D2D28D87E}" presName="accent_1" presStyleCnt="0"/>
      <dgm:spPr/>
    </dgm:pt>
    <dgm:pt modelId="{41327B4E-A5DF-43B3-B900-8134D593BB1C}" type="pres">
      <dgm:prSet presAssocID="{D0E2A2AF-B87A-4FBC-B52F-EB4D2D28D87E}" presName="accentRepeatNode" presStyleLbl="solidFgAcc1" presStyleIdx="0" presStyleCnt="5"/>
      <dgm:spPr/>
    </dgm:pt>
    <dgm:pt modelId="{6BE4A54C-67D2-4664-B28D-6283DFF03F9A}" type="pres">
      <dgm:prSet presAssocID="{CB466D79-A063-4EDC-AB89-B169147BAB37}" presName="text_2" presStyleLbl="node1" presStyleIdx="1" presStyleCnt="5">
        <dgm:presLayoutVars>
          <dgm:bulletEnabled val="1"/>
        </dgm:presLayoutVars>
      </dgm:prSet>
      <dgm:spPr/>
    </dgm:pt>
    <dgm:pt modelId="{657506C8-FCB1-4BFC-B714-54ECA4CC719C}" type="pres">
      <dgm:prSet presAssocID="{CB466D79-A063-4EDC-AB89-B169147BAB37}" presName="accent_2" presStyleCnt="0"/>
      <dgm:spPr/>
    </dgm:pt>
    <dgm:pt modelId="{2FC7AE50-7414-418A-AF80-55BC1D5DEAB9}" type="pres">
      <dgm:prSet presAssocID="{CB466D79-A063-4EDC-AB89-B169147BAB37}" presName="accentRepeatNode" presStyleLbl="solidFgAcc1" presStyleIdx="1" presStyleCnt="5"/>
      <dgm:spPr/>
    </dgm:pt>
    <dgm:pt modelId="{B29D3D21-3FC4-475B-8C5B-B2DC0D31F64A}" type="pres">
      <dgm:prSet presAssocID="{F755FC25-04BA-48B0-ABA5-9A1428B81CFD}" presName="text_3" presStyleLbl="node1" presStyleIdx="2" presStyleCnt="5">
        <dgm:presLayoutVars>
          <dgm:bulletEnabled val="1"/>
        </dgm:presLayoutVars>
      </dgm:prSet>
      <dgm:spPr/>
    </dgm:pt>
    <dgm:pt modelId="{41C6B20A-A6A5-443B-883A-8CD40043152A}" type="pres">
      <dgm:prSet presAssocID="{F755FC25-04BA-48B0-ABA5-9A1428B81CFD}" presName="accent_3" presStyleCnt="0"/>
      <dgm:spPr/>
    </dgm:pt>
    <dgm:pt modelId="{BA8E48D9-5141-4B09-87B4-D06EFA24D44C}" type="pres">
      <dgm:prSet presAssocID="{F755FC25-04BA-48B0-ABA5-9A1428B81CFD}" presName="accentRepeatNode" presStyleLbl="solidFgAcc1" presStyleIdx="2" presStyleCnt="5"/>
      <dgm:spPr/>
    </dgm:pt>
    <dgm:pt modelId="{3327834A-DE34-4064-AD1C-92441A30CC7F}" type="pres">
      <dgm:prSet presAssocID="{6DDC7804-0C2D-4719-B766-E4ACFF6D20A9}" presName="text_4" presStyleLbl="node1" presStyleIdx="3" presStyleCnt="5">
        <dgm:presLayoutVars>
          <dgm:bulletEnabled val="1"/>
        </dgm:presLayoutVars>
      </dgm:prSet>
      <dgm:spPr/>
    </dgm:pt>
    <dgm:pt modelId="{574D2ED9-845D-4E1F-A154-824FD9B4E478}" type="pres">
      <dgm:prSet presAssocID="{6DDC7804-0C2D-4719-B766-E4ACFF6D20A9}" presName="accent_4" presStyleCnt="0"/>
      <dgm:spPr/>
    </dgm:pt>
    <dgm:pt modelId="{4C2AA42C-1263-4C39-BE66-CD5483B9FC5B}" type="pres">
      <dgm:prSet presAssocID="{6DDC7804-0C2D-4719-B766-E4ACFF6D20A9}" presName="accentRepeatNode" presStyleLbl="solidFgAcc1" presStyleIdx="3" presStyleCnt="5"/>
      <dgm:spPr/>
    </dgm:pt>
    <dgm:pt modelId="{43E1956F-8E1F-4541-A40C-3769D660C3C4}" type="pres">
      <dgm:prSet presAssocID="{883AD2A9-A365-4B75-A580-E1C7E783D01D}" presName="text_5" presStyleLbl="node1" presStyleIdx="4" presStyleCnt="5">
        <dgm:presLayoutVars>
          <dgm:bulletEnabled val="1"/>
        </dgm:presLayoutVars>
      </dgm:prSet>
      <dgm:spPr/>
    </dgm:pt>
    <dgm:pt modelId="{66F6D378-A092-45FB-AF62-08210913244C}" type="pres">
      <dgm:prSet presAssocID="{883AD2A9-A365-4B75-A580-E1C7E783D01D}" presName="accent_5" presStyleCnt="0"/>
      <dgm:spPr/>
    </dgm:pt>
    <dgm:pt modelId="{9E744605-C5BF-4EF2-A716-70B028CFD1E9}" type="pres">
      <dgm:prSet presAssocID="{883AD2A9-A365-4B75-A580-E1C7E783D01D}" presName="accentRepeatNode" presStyleLbl="solidFgAcc1" presStyleIdx="4" presStyleCnt="5"/>
      <dgm:spPr/>
    </dgm:pt>
  </dgm:ptLst>
  <dgm:cxnLst>
    <dgm:cxn modelId="{792E5909-FC95-46C7-97F0-8D908E4500F1}" type="presOf" srcId="{E8B3D800-FB7B-4CE7-B4DC-85DCF49D71B8}" destId="{D576C726-5910-47BB-910A-CA2164C3E0B5}" srcOrd="0" destOrd="0" presId="urn:microsoft.com/office/officeart/2008/layout/VerticalCurvedList"/>
    <dgm:cxn modelId="{B2C65932-86DF-4088-A1DA-722ED900438C}" type="presOf" srcId="{D0E2A2AF-B87A-4FBC-B52F-EB4D2D28D87E}" destId="{3E695785-1C02-46B3-938A-C2149067C1B6}" srcOrd="0" destOrd="0" presId="urn:microsoft.com/office/officeart/2008/layout/VerticalCurvedList"/>
    <dgm:cxn modelId="{96792F3D-27FB-4AE1-83DC-01DDCB87204E}" srcId="{FB33ECD0-91CD-4B62-AE66-16DDD655E8B4}" destId="{D0E2A2AF-B87A-4FBC-B52F-EB4D2D28D87E}" srcOrd="0" destOrd="0" parTransId="{D8841254-B7AE-4A45-846C-11E5270CB05E}" sibTransId="{E8B3D800-FB7B-4CE7-B4DC-85DCF49D71B8}"/>
    <dgm:cxn modelId="{6D493761-BB14-4B56-93D4-EE76F72AA884}" type="presOf" srcId="{CB466D79-A063-4EDC-AB89-B169147BAB37}" destId="{6BE4A54C-67D2-4664-B28D-6283DFF03F9A}" srcOrd="0" destOrd="0" presId="urn:microsoft.com/office/officeart/2008/layout/VerticalCurvedList"/>
    <dgm:cxn modelId="{27DC8348-3C0E-4B0E-97F4-4E7E44836DBA}" type="presOf" srcId="{FB33ECD0-91CD-4B62-AE66-16DDD655E8B4}" destId="{B1E72E20-2F1B-4839-9ABB-616C456AE037}" srcOrd="0" destOrd="0" presId="urn:microsoft.com/office/officeart/2008/layout/VerticalCurvedList"/>
    <dgm:cxn modelId="{4C6C456A-B488-42C1-87B5-4FC28BCF6298}" srcId="{FB33ECD0-91CD-4B62-AE66-16DDD655E8B4}" destId="{F755FC25-04BA-48B0-ABA5-9A1428B81CFD}" srcOrd="2" destOrd="0" parTransId="{994F66F9-8F73-4FBF-A825-EAF10D21206A}" sibTransId="{37249689-B352-42B7-9D6C-FFAE70EE3DFA}"/>
    <dgm:cxn modelId="{E3B0FE72-EE2D-48E4-9111-EA6220F4E079}" type="presOf" srcId="{6DDC7804-0C2D-4719-B766-E4ACFF6D20A9}" destId="{3327834A-DE34-4064-AD1C-92441A30CC7F}" srcOrd="0" destOrd="0" presId="urn:microsoft.com/office/officeart/2008/layout/VerticalCurvedList"/>
    <dgm:cxn modelId="{52B56188-F517-4B21-A93A-A1964687CD07}" srcId="{FB33ECD0-91CD-4B62-AE66-16DDD655E8B4}" destId="{6DDC7804-0C2D-4719-B766-E4ACFF6D20A9}" srcOrd="3" destOrd="0" parTransId="{C7373C2C-4256-45AC-88D9-740C7832A406}" sibTransId="{892C0EAE-E266-463A-86DB-1497E4AE3C2E}"/>
    <dgm:cxn modelId="{F99A58A3-E10A-43D3-9120-038730C56697}" srcId="{FB33ECD0-91CD-4B62-AE66-16DDD655E8B4}" destId="{883AD2A9-A365-4B75-A580-E1C7E783D01D}" srcOrd="4" destOrd="0" parTransId="{566DB869-CFB9-4FEE-A9AB-7259371FBB91}" sibTransId="{2BE4A734-0BE9-41EA-AB3E-F0E576CC7F00}"/>
    <dgm:cxn modelId="{19AD33A4-4C3C-42F8-9178-A6B62C9D727F}" type="presOf" srcId="{F755FC25-04BA-48B0-ABA5-9A1428B81CFD}" destId="{B29D3D21-3FC4-475B-8C5B-B2DC0D31F64A}" srcOrd="0" destOrd="0" presId="urn:microsoft.com/office/officeart/2008/layout/VerticalCurvedList"/>
    <dgm:cxn modelId="{A24469C7-7D67-46B8-AC50-C61C20E683FA}" type="presOf" srcId="{883AD2A9-A365-4B75-A580-E1C7E783D01D}" destId="{43E1956F-8E1F-4541-A40C-3769D660C3C4}" srcOrd="0" destOrd="0" presId="urn:microsoft.com/office/officeart/2008/layout/VerticalCurvedList"/>
    <dgm:cxn modelId="{8BE438D1-D270-4CB1-8D70-9F8F69A62C42}" srcId="{FB33ECD0-91CD-4B62-AE66-16DDD655E8B4}" destId="{CB466D79-A063-4EDC-AB89-B169147BAB37}" srcOrd="1" destOrd="0" parTransId="{1B06AEFE-08ED-4F5E-BDDF-56898E91BFF2}" sibTransId="{2B9AD8B7-1A95-4F23-99C0-605FC23EBB90}"/>
    <dgm:cxn modelId="{FAF03D12-2E7B-49BE-AEB0-585D278A31B6}" type="presParOf" srcId="{B1E72E20-2F1B-4839-9ABB-616C456AE037}" destId="{05A5C213-5A24-4BB9-9B8E-7A9F917206D4}" srcOrd="0" destOrd="0" presId="urn:microsoft.com/office/officeart/2008/layout/VerticalCurvedList"/>
    <dgm:cxn modelId="{7E59821D-8109-4ECA-A7DD-9F99C679203B}" type="presParOf" srcId="{05A5C213-5A24-4BB9-9B8E-7A9F917206D4}" destId="{A289DFE6-618B-4BD8-8431-B98FF4835196}" srcOrd="0" destOrd="0" presId="urn:microsoft.com/office/officeart/2008/layout/VerticalCurvedList"/>
    <dgm:cxn modelId="{0B681380-391A-49BD-B793-64DCD57729E6}" type="presParOf" srcId="{A289DFE6-618B-4BD8-8431-B98FF4835196}" destId="{4A8F047A-6983-4482-82CA-B5DBF71B098E}" srcOrd="0" destOrd="0" presId="urn:microsoft.com/office/officeart/2008/layout/VerticalCurvedList"/>
    <dgm:cxn modelId="{E8D3F6D2-4540-46A9-86F5-01EEF091B871}" type="presParOf" srcId="{A289DFE6-618B-4BD8-8431-B98FF4835196}" destId="{D576C726-5910-47BB-910A-CA2164C3E0B5}" srcOrd="1" destOrd="0" presId="urn:microsoft.com/office/officeart/2008/layout/VerticalCurvedList"/>
    <dgm:cxn modelId="{C8739EB9-C053-48F2-89DF-70825A9CDD2B}" type="presParOf" srcId="{A289DFE6-618B-4BD8-8431-B98FF4835196}" destId="{D4F528A9-561E-4B53-A538-FEC2AEEC25B4}" srcOrd="2" destOrd="0" presId="urn:microsoft.com/office/officeart/2008/layout/VerticalCurvedList"/>
    <dgm:cxn modelId="{92E59D4F-C487-49CC-B62C-265AC4E2C27D}" type="presParOf" srcId="{A289DFE6-618B-4BD8-8431-B98FF4835196}" destId="{668CFA31-FC74-4582-B61E-0A611957D56D}" srcOrd="3" destOrd="0" presId="urn:microsoft.com/office/officeart/2008/layout/VerticalCurvedList"/>
    <dgm:cxn modelId="{A2011A8A-664B-496A-8998-5D5DD2B7CF30}" type="presParOf" srcId="{05A5C213-5A24-4BB9-9B8E-7A9F917206D4}" destId="{3E695785-1C02-46B3-938A-C2149067C1B6}" srcOrd="1" destOrd="0" presId="urn:microsoft.com/office/officeart/2008/layout/VerticalCurvedList"/>
    <dgm:cxn modelId="{B41BD446-B5F3-4385-AD45-7B3845042F46}" type="presParOf" srcId="{05A5C213-5A24-4BB9-9B8E-7A9F917206D4}" destId="{A13304FC-A396-420A-A7A9-C5BCCF0E144E}" srcOrd="2" destOrd="0" presId="urn:microsoft.com/office/officeart/2008/layout/VerticalCurvedList"/>
    <dgm:cxn modelId="{33DA66AB-7789-4B9E-ACE6-0D67069325BD}" type="presParOf" srcId="{A13304FC-A396-420A-A7A9-C5BCCF0E144E}" destId="{41327B4E-A5DF-43B3-B900-8134D593BB1C}" srcOrd="0" destOrd="0" presId="urn:microsoft.com/office/officeart/2008/layout/VerticalCurvedList"/>
    <dgm:cxn modelId="{D4260709-3DDA-4CD8-A7FE-7AC54082FD64}" type="presParOf" srcId="{05A5C213-5A24-4BB9-9B8E-7A9F917206D4}" destId="{6BE4A54C-67D2-4664-B28D-6283DFF03F9A}" srcOrd="3" destOrd="0" presId="urn:microsoft.com/office/officeart/2008/layout/VerticalCurvedList"/>
    <dgm:cxn modelId="{A1E99734-B194-4719-901D-A555777B1B83}" type="presParOf" srcId="{05A5C213-5A24-4BB9-9B8E-7A9F917206D4}" destId="{657506C8-FCB1-4BFC-B714-54ECA4CC719C}" srcOrd="4" destOrd="0" presId="urn:microsoft.com/office/officeart/2008/layout/VerticalCurvedList"/>
    <dgm:cxn modelId="{D438EBD8-222B-40A0-8CB3-DEC1504FDEA8}" type="presParOf" srcId="{657506C8-FCB1-4BFC-B714-54ECA4CC719C}" destId="{2FC7AE50-7414-418A-AF80-55BC1D5DEAB9}" srcOrd="0" destOrd="0" presId="urn:microsoft.com/office/officeart/2008/layout/VerticalCurvedList"/>
    <dgm:cxn modelId="{C0D8291E-F139-4F17-AD43-981D4E046E05}" type="presParOf" srcId="{05A5C213-5A24-4BB9-9B8E-7A9F917206D4}" destId="{B29D3D21-3FC4-475B-8C5B-B2DC0D31F64A}" srcOrd="5" destOrd="0" presId="urn:microsoft.com/office/officeart/2008/layout/VerticalCurvedList"/>
    <dgm:cxn modelId="{57829F3E-32F4-47AE-9F75-98173791A17C}" type="presParOf" srcId="{05A5C213-5A24-4BB9-9B8E-7A9F917206D4}" destId="{41C6B20A-A6A5-443B-883A-8CD40043152A}" srcOrd="6" destOrd="0" presId="urn:microsoft.com/office/officeart/2008/layout/VerticalCurvedList"/>
    <dgm:cxn modelId="{F2C5C82B-9C34-42DB-8933-43BA7D3C8041}" type="presParOf" srcId="{41C6B20A-A6A5-443B-883A-8CD40043152A}" destId="{BA8E48D9-5141-4B09-87B4-D06EFA24D44C}" srcOrd="0" destOrd="0" presId="urn:microsoft.com/office/officeart/2008/layout/VerticalCurvedList"/>
    <dgm:cxn modelId="{6D56E439-3034-4309-9759-134A5DBE6BA7}" type="presParOf" srcId="{05A5C213-5A24-4BB9-9B8E-7A9F917206D4}" destId="{3327834A-DE34-4064-AD1C-92441A30CC7F}" srcOrd="7" destOrd="0" presId="urn:microsoft.com/office/officeart/2008/layout/VerticalCurvedList"/>
    <dgm:cxn modelId="{40F5ABFD-5329-4152-9E48-9D20034175CD}" type="presParOf" srcId="{05A5C213-5A24-4BB9-9B8E-7A9F917206D4}" destId="{574D2ED9-845D-4E1F-A154-824FD9B4E478}" srcOrd="8" destOrd="0" presId="urn:microsoft.com/office/officeart/2008/layout/VerticalCurvedList"/>
    <dgm:cxn modelId="{F4A05D42-D503-4509-B157-E7ED8FAFE0B7}" type="presParOf" srcId="{574D2ED9-845D-4E1F-A154-824FD9B4E478}" destId="{4C2AA42C-1263-4C39-BE66-CD5483B9FC5B}" srcOrd="0" destOrd="0" presId="urn:microsoft.com/office/officeart/2008/layout/VerticalCurvedList"/>
    <dgm:cxn modelId="{3F09D287-6F05-4E30-A09F-3D5BA938112B}" type="presParOf" srcId="{05A5C213-5A24-4BB9-9B8E-7A9F917206D4}" destId="{43E1956F-8E1F-4541-A40C-3769D660C3C4}" srcOrd="9" destOrd="0" presId="urn:microsoft.com/office/officeart/2008/layout/VerticalCurvedList"/>
    <dgm:cxn modelId="{9B2EACB0-4373-45D5-B64E-78BB7DD02670}" type="presParOf" srcId="{05A5C213-5A24-4BB9-9B8E-7A9F917206D4}" destId="{66F6D378-A092-45FB-AF62-08210913244C}" srcOrd="10" destOrd="0" presId="urn:microsoft.com/office/officeart/2008/layout/VerticalCurvedList"/>
    <dgm:cxn modelId="{53421EE1-9459-4DB6-9D34-E72DA1AE258F}" type="presParOf" srcId="{66F6D378-A092-45FB-AF62-08210913244C}" destId="{9E744605-C5BF-4EF2-A716-70B028CFD1E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A48532-9D72-4772-B3F4-571F506BC471}">
      <dsp:nvSpPr>
        <dsp:cNvPr id="0" name=""/>
        <dsp:cNvSpPr/>
      </dsp:nvSpPr>
      <dsp:spPr>
        <a:xfrm>
          <a:off x="1289095" y="0"/>
          <a:ext cx="1289095" cy="876249"/>
        </a:xfrm>
        <a:prstGeom prst="trapezoid">
          <a:avLst>
            <a:gd name="adj" fmla="val 73558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 dirty="0">
              <a:solidFill>
                <a:schemeClr val="bg1"/>
              </a:solidFill>
            </a:rPr>
            <a:t>Test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400" b="1" kern="1200" dirty="0">
              <a:solidFill>
                <a:schemeClr val="bg1"/>
              </a:solidFill>
            </a:rPr>
            <a:t> 20 %</a:t>
          </a:r>
        </a:p>
      </dsp:txBody>
      <dsp:txXfrm>
        <a:off x="1289095" y="0"/>
        <a:ext cx="1289095" cy="876249"/>
      </dsp:txXfrm>
    </dsp:sp>
    <dsp:sp modelId="{009B4122-485F-43BA-9379-190A2D9F48B6}">
      <dsp:nvSpPr>
        <dsp:cNvPr id="0" name=""/>
        <dsp:cNvSpPr/>
      </dsp:nvSpPr>
      <dsp:spPr>
        <a:xfrm>
          <a:off x="644547" y="876249"/>
          <a:ext cx="2578190" cy="876249"/>
        </a:xfrm>
        <a:prstGeom prst="trapezoid">
          <a:avLst>
            <a:gd name="adj" fmla="val 73558"/>
          </a:avLst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Validation  30 %</a:t>
          </a:r>
        </a:p>
      </dsp:txBody>
      <dsp:txXfrm>
        <a:off x="1095731" y="876249"/>
        <a:ext cx="1675823" cy="876249"/>
      </dsp:txXfrm>
    </dsp:sp>
    <dsp:sp modelId="{7300E453-AE57-4982-8107-FBBBB58C1043}">
      <dsp:nvSpPr>
        <dsp:cNvPr id="0" name=""/>
        <dsp:cNvSpPr/>
      </dsp:nvSpPr>
      <dsp:spPr>
        <a:xfrm>
          <a:off x="0" y="1752498"/>
          <a:ext cx="3867286" cy="876249"/>
        </a:xfrm>
        <a:prstGeom prst="trapezoid">
          <a:avLst>
            <a:gd name="adj" fmla="val 73558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Training   50 %</a:t>
          </a:r>
        </a:p>
      </dsp:txBody>
      <dsp:txXfrm>
        <a:off x="676775" y="1752498"/>
        <a:ext cx="2513735" cy="8762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DB751-5B30-4ADA-B61B-F7829180DB7C}">
      <dsp:nvSpPr>
        <dsp:cNvPr id="0" name=""/>
        <dsp:cNvSpPr/>
      </dsp:nvSpPr>
      <dsp:spPr>
        <a:xfrm>
          <a:off x="0" y="310657"/>
          <a:ext cx="530095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93C5A1-5F4E-46C4-9E41-18046C27F18D}">
      <dsp:nvSpPr>
        <dsp:cNvPr id="0" name=""/>
        <dsp:cNvSpPr/>
      </dsp:nvSpPr>
      <dsp:spPr>
        <a:xfrm>
          <a:off x="256078" y="721"/>
          <a:ext cx="3710668" cy="59040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254" tIns="0" rIns="14025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Nominal Logistic</a:t>
          </a:r>
        </a:p>
      </dsp:txBody>
      <dsp:txXfrm>
        <a:off x="284899" y="29542"/>
        <a:ext cx="3653026" cy="532758"/>
      </dsp:txXfrm>
    </dsp:sp>
    <dsp:sp modelId="{5979A327-DDE5-4539-959B-D23A5BD17AA2}">
      <dsp:nvSpPr>
        <dsp:cNvPr id="0" name=""/>
        <dsp:cNvSpPr/>
      </dsp:nvSpPr>
      <dsp:spPr>
        <a:xfrm>
          <a:off x="0" y="1217857"/>
          <a:ext cx="530095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-120354"/>
              <a:satOff val="2542"/>
              <a:lumOff val="67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8354B2-AB29-4209-9FEC-3185EB3B5D90}">
      <dsp:nvSpPr>
        <dsp:cNvPr id="0" name=""/>
        <dsp:cNvSpPr/>
      </dsp:nvSpPr>
      <dsp:spPr>
        <a:xfrm>
          <a:off x="282424" y="898168"/>
          <a:ext cx="3710668" cy="590400"/>
        </a:xfrm>
        <a:prstGeom prst="roundRect">
          <a:avLst/>
        </a:prstGeom>
        <a:solidFill>
          <a:schemeClr val="accent2">
            <a:shade val="80000"/>
            <a:hueOff val="-120354"/>
            <a:satOff val="2542"/>
            <a:lumOff val="67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254" tIns="0" rIns="14025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Decision Tree (Partition)</a:t>
          </a:r>
        </a:p>
      </dsp:txBody>
      <dsp:txXfrm>
        <a:off x="311245" y="926989"/>
        <a:ext cx="3653026" cy="532758"/>
      </dsp:txXfrm>
    </dsp:sp>
    <dsp:sp modelId="{05BEDC40-D36F-4EFB-9AD6-A9AEF52023BA}">
      <dsp:nvSpPr>
        <dsp:cNvPr id="0" name=""/>
        <dsp:cNvSpPr/>
      </dsp:nvSpPr>
      <dsp:spPr>
        <a:xfrm>
          <a:off x="0" y="2125058"/>
          <a:ext cx="530095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-240708"/>
              <a:satOff val="5083"/>
              <a:lumOff val="135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7B3AAF-944A-45D4-B9F0-900911DBF68E}">
      <dsp:nvSpPr>
        <dsp:cNvPr id="0" name=""/>
        <dsp:cNvSpPr/>
      </dsp:nvSpPr>
      <dsp:spPr>
        <a:xfrm>
          <a:off x="265047" y="1829858"/>
          <a:ext cx="3710668" cy="590400"/>
        </a:xfrm>
        <a:prstGeom prst="roundRect">
          <a:avLst/>
        </a:prstGeom>
        <a:solidFill>
          <a:schemeClr val="accent2">
            <a:shade val="80000"/>
            <a:hueOff val="-240708"/>
            <a:satOff val="5083"/>
            <a:lumOff val="135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254" tIns="0" rIns="14025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Boosted Tree</a:t>
          </a:r>
        </a:p>
      </dsp:txBody>
      <dsp:txXfrm>
        <a:off x="293868" y="1858679"/>
        <a:ext cx="3653026" cy="532758"/>
      </dsp:txXfrm>
    </dsp:sp>
    <dsp:sp modelId="{45BD7D1D-7DCF-45D2-A0D7-A2DD881BE983}">
      <dsp:nvSpPr>
        <dsp:cNvPr id="0" name=""/>
        <dsp:cNvSpPr/>
      </dsp:nvSpPr>
      <dsp:spPr>
        <a:xfrm>
          <a:off x="0" y="3032258"/>
          <a:ext cx="530095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-361061"/>
              <a:satOff val="7625"/>
              <a:lumOff val="203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D70EF6-6207-49C1-A7D5-9C9BD59C0DD1}">
      <dsp:nvSpPr>
        <dsp:cNvPr id="0" name=""/>
        <dsp:cNvSpPr/>
      </dsp:nvSpPr>
      <dsp:spPr>
        <a:xfrm>
          <a:off x="265047" y="2737058"/>
          <a:ext cx="3710668" cy="590400"/>
        </a:xfrm>
        <a:prstGeom prst="roundRect">
          <a:avLst/>
        </a:prstGeom>
        <a:solidFill>
          <a:schemeClr val="accent2">
            <a:shade val="80000"/>
            <a:hueOff val="-361061"/>
            <a:satOff val="7625"/>
            <a:lumOff val="203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254" tIns="0" rIns="14025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Bootstrap Forest </a:t>
          </a:r>
        </a:p>
      </dsp:txBody>
      <dsp:txXfrm>
        <a:off x="293868" y="2765879"/>
        <a:ext cx="3653026" cy="532758"/>
      </dsp:txXfrm>
    </dsp:sp>
    <dsp:sp modelId="{CE70F47A-7D9B-47DF-9DCE-526640F08371}">
      <dsp:nvSpPr>
        <dsp:cNvPr id="0" name=""/>
        <dsp:cNvSpPr/>
      </dsp:nvSpPr>
      <dsp:spPr>
        <a:xfrm>
          <a:off x="0" y="3939458"/>
          <a:ext cx="530095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-481415"/>
              <a:satOff val="10166"/>
              <a:lumOff val="270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ACF41-43EB-4FED-9272-61ED3AA05111}">
      <dsp:nvSpPr>
        <dsp:cNvPr id="0" name=""/>
        <dsp:cNvSpPr/>
      </dsp:nvSpPr>
      <dsp:spPr>
        <a:xfrm>
          <a:off x="265047" y="3644258"/>
          <a:ext cx="3710668" cy="590400"/>
        </a:xfrm>
        <a:prstGeom prst="roundRect">
          <a:avLst/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254" tIns="0" rIns="140254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Neural </a:t>
          </a:r>
        </a:p>
      </dsp:txBody>
      <dsp:txXfrm>
        <a:off x="293868" y="3673079"/>
        <a:ext cx="3653026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6C726-5910-47BB-910A-CA2164C3E0B5}">
      <dsp:nvSpPr>
        <dsp:cNvPr id="0" name=""/>
        <dsp:cNvSpPr/>
      </dsp:nvSpPr>
      <dsp:spPr>
        <a:xfrm>
          <a:off x="-3129171" y="-481664"/>
          <a:ext cx="3732306" cy="3732306"/>
        </a:xfrm>
        <a:prstGeom prst="blockArc">
          <a:avLst>
            <a:gd name="adj1" fmla="val 18900000"/>
            <a:gd name="adj2" fmla="val 2700000"/>
            <a:gd name="adj3" fmla="val 579"/>
          </a:avLst>
        </a:pr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695785-1C02-46B3-938A-C2149067C1B6}">
      <dsp:nvSpPr>
        <dsp:cNvPr id="0" name=""/>
        <dsp:cNvSpPr/>
      </dsp:nvSpPr>
      <dsp:spPr>
        <a:xfrm>
          <a:off x="264870" y="173005"/>
          <a:ext cx="4459426" cy="346233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822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Nominal Logistic</a:t>
          </a:r>
        </a:p>
      </dsp:txBody>
      <dsp:txXfrm>
        <a:off x="264870" y="173005"/>
        <a:ext cx="4459426" cy="346233"/>
      </dsp:txXfrm>
    </dsp:sp>
    <dsp:sp modelId="{41327B4E-A5DF-43B3-B900-8134D593BB1C}">
      <dsp:nvSpPr>
        <dsp:cNvPr id="0" name=""/>
        <dsp:cNvSpPr/>
      </dsp:nvSpPr>
      <dsp:spPr>
        <a:xfrm>
          <a:off x="48474" y="129726"/>
          <a:ext cx="432791" cy="4327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4A54C-67D2-4664-B28D-6283DFF03F9A}">
      <dsp:nvSpPr>
        <dsp:cNvPr id="0" name=""/>
        <dsp:cNvSpPr/>
      </dsp:nvSpPr>
      <dsp:spPr>
        <a:xfrm>
          <a:off x="512970" y="692189"/>
          <a:ext cx="4211326" cy="346233"/>
        </a:xfrm>
        <a:prstGeom prst="rect">
          <a:avLst/>
        </a:prstGeom>
        <a:solidFill>
          <a:schemeClr val="accent2">
            <a:shade val="80000"/>
            <a:hueOff val="-120354"/>
            <a:satOff val="2542"/>
            <a:lumOff val="67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822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Decision Tree (Partition)</a:t>
          </a:r>
        </a:p>
      </dsp:txBody>
      <dsp:txXfrm>
        <a:off x="512970" y="692189"/>
        <a:ext cx="4211326" cy="346233"/>
      </dsp:txXfrm>
    </dsp:sp>
    <dsp:sp modelId="{2FC7AE50-7414-418A-AF80-55BC1D5DEAB9}">
      <dsp:nvSpPr>
        <dsp:cNvPr id="0" name=""/>
        <dsp:cNvSpPr/>
      </dsp:nvSpPr>
      <dsp:spPr>
        <a:xfrm>
          <a:off x="296575" y="648909"/>
          <a:ext cx="432791" cy="4327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-120354"/>
              <a:satOff val="2542"/>
              <a:lumOff val="67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9D3D21-3FC4-475B-8C5B-B2DC0D31F64A}">
      <dsp:nvSpPr>
        <dsp:cNvPr id="0" name=""/>
        <dsp:cNvSpPr/>
      </dsp:nvSpPr>
      <dsp:spPr>
        <a:xfrm>
          <a:off x="589117" y="1211372"/>
          <a:ext cx="4135179" cy="346233"/>
        </a:xfrm>
        <a:prstGeom prst="rect">
          <a:avLst/>
        </a:prstGeom>
        <a:solidFill>
          <a:schemeClr val="accent2">
            <a:shade val="80000"/>
            <a:hueOff val="-240708"/>
            <a:satOff val="5083"/>
            <a:lumOff val="135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822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Boosted Tree</a:t>
          </a:r>
        </a:p>
      </dsp:txBody>
      <dsp:txXfrm>
        <a:off x="589117" y="1211372"/>
        <a:ext cx="4135179" cy="346233"/>
      </dsp:txXfrm>
    </dsp:sp>
    <dsp:sp modelId="{BA8E48D9-5141-4B09-87B4-D06EFA24D44C}">
      <dsp:nvSpPr>
        <dsp:cNvPr id="0" name=""/>
        <dsp:cNvSpPr/>
      </dsp:nvSpPr>
      <dsp:spPr>
        <a:xfrm>
          <a:off x="372722" y="1168093"/>
          <a:ext cx="432791" cy="4327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-240708"/>
              <a:satOff val="5083"/>
              <a:lumOff val="135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27834A-DE34-4064-AD1C-92441A30CC7F}">
      <dsp:nvSpPr>
        <dsp:cNvPr id="0" name=""/>
        <dsp:cNvSpPr/>
      </dsp:nvSpPr>
      <dsp:spPr>
        <a:xfrm>
          <a:off x="512970" y="1730555"/>
          <a:ext cx="4211326" cy="346233"/>
        </a:xfrm>
        <a:prstGeom prst="rect">
          <a:avLst/>
        </a:prstGeom>
        <a:solidFill>
          <a:schemeClr val="accent2">
            <a:shade val="80000"/>
            <a:hueOff val="-361061"/>
            <a:satOff val="7625"/>
            <a:lumOff val="203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822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Bootstrap Forest </a:t>
          </a:r>
        </a:p>
      </dsp:txBody>
      <dsp:txXfrm>
        <a:off x="512970" y="1730555"/>
        <a:ext cx="4211326" cy="346233"/>
      </dsp:txXfrm>
    </dsp:sp>
    <dsp:sp modelId="{4C2AA42C-1263-4C39-BE66-CD5483B9FC5B}">
      <dsp:nvSpPr>
        <dsp:cNvPr id="0" name=""/>
        <dsp:cNvSpPr/>
      </dsp:nvSpPr>
      <dsp:spPr>
        <a:xfrm>
          <a:off x="296575" y="1687276"/>
          <a:ext cx="432791" cy="4327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-361061"/>
              <a:satOff val="7625"/>
              <a:lumOff val="203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E1956F-8E1F-4541-A40C-3769D660C3C4}">
      <dsp:nvSpPr>
        <dsp:cNvPr id="0" name=""/>
        <dsp:cNvSpPr/>
      </dsp:nvSpPr>
      <dsp:spPr>
        <a:xfrm>
          <a:off x="264870" y="2249739"/>
          <a:ext cx="4459426" cy="346233"/>
        </a:xfrm>
        <a:prstGeom prst="rect">
          <a:avLst/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4822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Neural </a:t>
          </a:r>
        </a:p>
      </dsp:txBody>
      <dsp:txXfrm>
        <a:off x="264870" y="2249739"/>
        <a:ext cx="4459426" cy="346233"/>
      </dsp:txXfrm>
    </dsp:sp>
    <dsp:sp modelId="{9E744605-C5BF-4EF2-A716-70B028CFD1E9}">
      <dsp:nvSpPr>
        <dsp:cNvPr id="0" name=""/>
        <dsp:cNvSpPr/>
      </dsp:nvSpPr>
      <dsp:spPr>
        <a:xfrm>
          <a:off x="48474" y="2206460"/>
          <a:ext cx="432791" cy="4327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-481415"/>
              <a:satOff val="10166"/>
              <a:lumOff val="270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C6A457-8EDB-4570-90D2-96CBDBCF5E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8FC796-8F78-43F1-8981-89A6BA074D1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5A743-4569-4410-9E0E-05B7A274F89A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B7E306C-9B99-49C4-A636-ADC83F3B1F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CDD05B2-B57F-4278-8491-87362AF89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82B8EC-C4EC-463A-8E31-636B0BB125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60982-1CB2-4F5B-870A-08F1AD6BC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B0EC0-5132-435F-A9B0-E6E3768D078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B0EC0-5132-435F-A9B0-E6E3768D07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16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B0EC0-5132-435F-A9B0-E6E3768D07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40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B0EC0-5132-435F-A9B0-E6E3768D07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48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IN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17F4B-84B5-480D-82A4-D696C927FE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89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B0EC0-5132-435F-A9B0-E6E3768D07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23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B0EC0-5132-435F-A9B0-E6E3768D07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37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B0EC0-5132-435F-A9B0-E6E3768D07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28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B17F4B-84B5-480D-82A4-D696C927FE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31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B0EC0-5132-435F-A9B0-E6E3768D07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86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EB0EC0-5132-435F-A9B0-E6E3768D07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557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6AFDFE-F0F8-4C62-8598-B3BB3A01B36D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8049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F70F9-651C-488C-81A5-E7A1163B1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25C2F-1815-48BF-8D3C-5A0374D75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7D912-888D-456F-AC1B-F718211DF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138E3-3BFA-4EB2-90EF-6D29837A3316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A7204-8797-45F9-8CC5-169E3F12E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53441-9528-41D1-B36C-0FDE2FF33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23E7-0420-498F-8EC2-4CEB36FEA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65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129C2-D4C4-4FA9-BA77-0E3A91BE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6B2834-895E-462D-AE66-A90CC9BFB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64E1E-63EE-491A-9E32-8D74A7176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138E3-3BFA-4EB2-90EF-6D29837A3316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2E292-61CA-4FE6-944D-26B67ADC2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7322D-D7C5-4B85-9E27-1978FCDE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23E7-0420-498F-8EC2-4CEB36FEA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28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59B9E8-44D7-4459-BA3C-F9857472B8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4D63A-6AEB-481C-A807-00EBCF15F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136B3-87BE-464F-9ADB-CFFC2D5CD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138E3-3BFA-4EB2-90EF-6D29837A3316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F5E9A-AAAA-4E25-B620-7EAEEC1E4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BA2BD-2DDE-44AE-948F-D2C1408F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23E7-0420-498F-8EC2-4CEB36FEA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4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551C6-B287-4EDB-BDBD-91EB136E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2C7A1-DD06-4F7B-87FE-8027BE75A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7957B-F851-4B71-94D8-7922ADC34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138E3-3BFA-4EB2-90EF-6D29837A3316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F7AA3-EDF7-4341-9D4D-3F299C927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6CCBE-565E-404B-83FA-01E3BB235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23E7-0420-498F-8EC2-4CEB36FEA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10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4E5A8-6420-439C-94BC-CE8DA27D4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BF96B-140A-414B-889C-4CCFB1D45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D1E9B-7E8E-4A55-B312-D5841D46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138E3-3BFA-4EB2-90EF-6D29837A3316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97909-332C-429C-A93B-102C1B1AD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F78AC-24DA-4BC5-9138-A799ACC18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23E7-0420-498F-8EC2-4CEB36FEA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8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59465-1E8A-4EB3-9C93-06532D8B9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2A0E5-3A18-491C-A479-F0610683E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9F1C8-D59A-4BBF-903E-819902EEE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8C50A4-A5F4-42B0-A940-31758040B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138E3-3BFA-4EB2-90EF-6D29837A3316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83C8-AD75-4B59-BAB2-AEF7826BB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600E2-4124-4F30-999E-8E103B34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23E7-0420-498F-8EC2-4CEB36FEA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651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7514C-0E77-449F-9FEB-E0D531AC4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81600E-7C6D-43AF-B7E2-512177C0B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6861F-923F-45E5-811B-198D70121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A001F1-B87B-4B5C-BFC6-ECE6CEFA39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C36CEF-4CE8-4661-AA7C-BDE0265D79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65AB04-92DB-4AAE-8EE7-4AEDD6F9A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138E3-3BFA-4EB2-90EF-6D29837A3316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22E578-7791-4F2D-A3F6-8DA7DFE76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46A0FA-C16C-48C3-A3D5-FC7FB01C2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23E7-0420-498F-8EC2-4CEB36FEA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F89EB-DA5A-47CA-9544-20A57846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C53517-2905-450A-B293-A118AB650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138E3-3BFA-4EB2-90EF-6D29837A3316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035063-4B27-4A43-BD2F-C3EB65629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85678-5C87-4701-95F7-CAD579D7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23E7-0420-498F-8EC2-4CEB36FEA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37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D0AB8-EB32-4281-BA77-7CC723277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138E3-3BFA-4EB2-90EF-6D29837A3316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A896EB-E52A-47CC-AFFF-076D44D1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BC30F-DA68-4A9E-949D-4F8AA6B1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23E7-0420-498F-8EC2-4CEB36FEA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7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3470-748F-4797-832D-1ACB7F476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E9DE-0EFC-40BE-B145-F4FD218FA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944D8-7D5C-4DAF-8344-A6C0AB5A4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A7C9E-BE7B-4A40-AF86-64AB64CBE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138E3-3BFA-4EB2-90EF-6D29837A3316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87B84E-B6D4-4D81-9E20-80D038360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EF63F-BD93-414A-9F01-3D57303E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23E7-0420-498F-8EC2-4CEB36FEA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26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5B379-7F08-43B6-AA21-153653313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FD2D7A-8CF6-43E9-B9D5-6BDA010FD0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CACA2-DAF5-4F76-B2D0-0B073E34F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33741-0F78-4CD5-A446-E76987D58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138E3-3BFA-4EB2-90EF-6D29837A3316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EE85B-0C74-43D6-87BF-099D449CE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07668-CC31-44B8-94E9-1878D6F5C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23E7-0420-498F-8EC2-4CEB36FEA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51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EE6A4A-C2F1-4F1D-A914-F72100FD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9A1A2-473C-4ECF-A3C1-A6370C04F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653294-EB31-4902-A882-D5B46DC5BC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138E3-3BFA-4EB2-90EF-6D29837A3316}" type="datetimeFigureOut">
              <a:rPr lang="en-US" smtClean="0"/>
              <a:t>1/21/2018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77B4A-DD82-4684-B6A7-342E4E84D1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721B5-E2E4-4610-8A45-2B363A0F39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B23E7-0420-498F-8EC2-4CEB36FEA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4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41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microsoft.com/office/2007/relationships/hdphoto" Target="../media/hdphoto1.wdp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47.sv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46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4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gif"/><Relationship Id="rId7" Type="http://schemas.openxmlformats.org/officeDocument/2006/relationships/image" Target="../media/image55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0.svg"/><Relationship Id="rId3" Type="http://schemas.openxmlformats.org/officeDocument/2006/relationships/image" Target="../media/image57.JPG"/><Relationship Id="rId7" Type="http://schemas.openxmlformats.org/officeDocument/2006/relationships/image" Target="../media/image8.svg"/><Relationship Id="rId12" Type="http://schemas.openxmlformats.org/officeDocument/2006/relationships/image" Target="../media/image19.png"/><Relationship Id="rId17" Type="http://schemas.openxmlformats.org/officeDocument/2006/relationships/image" Target="../media/image22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16.svg"/><Relationship Id="rId5" Type="http://schemas.openxmlformats.org/officeDocument/2006/relationships/image" Target="../media/image59.JPG"/><Relationship Id="rId15" Type="http://schemas.openxmlformats.org/officeDocument/2006/relationships/image" Target="../media/image6.svg"/><Relationship Id="rId10" Type="http://schemas.openxmlformats.org/officeDocument/2006/relationships/image" Target="../media/image62.png"/><Relationship Id="rId4" Type="http://schemas.openxmlformats.org/officeDocument/2006/relationships/image" Target="../media/image58.JPG"/><Relationship Id="rId9" Type="http://schemas.openxmlformats.org/officeDocument/2006/relationships/image" Target="../media/image10.svg"/><Relationship Id="rId1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75.png"/><Relationship Id="rId18" Type="http://schemas.openxmlformats.org/officeDocument/2006/relationships/image" Target="../media/image80.sv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8.svg"/><Relationship Id="rId20" Type="http://schemas.openxmlformats.org/officeDocument/2006/relationships/image" Target="../media/image8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svg"/><Relationship Id="rId19" Type="http://schemas.openxmlformats.org/officeDocument/2006/relationships/image" Target="../media/image81.png"/><Relationship Id="rId4" Type="http://schemas.openxmlformats.org/officeDocument/2006/relationships/image" Target="../media/image66.svg"/><Relationship Id="rId9" Type="http://schemas.openxmlformats.org/officeDocument/2006/relationships/image" Target="../media/image71.png"/><Relationship Id="rId14" Type="http://schemas.openxmlformats.org/officeDocument/2006/relationships/image" Target="../media/image76.svg"/><Relationship Id="rId22" Type="http://schemas.openxmlformats.org/officeDocument/2006/relationships/image" Target="../media/image8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13" Type="http://schemas.openxmlformats.org/officeDocument/2006/relationships/image" Target="../media/image94.png"/><Relationship Id="rId18" Type="http://schemas.openxmlformats.org/officeDocument/2006/relationships/image" Target="../media/image99.sv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12" Type="http://schemas.openxmlformats.org/officeDocument/2006/relationships/image" Target="../media/image93.sv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7.svg"/><Relationship Id="rId20" Type="http://schemas.openxmlformats.org/officeDocument/2006/relationships/image" Target="../media/image10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svg"/><Relationship Id="rId19" Type="http://schemas.openxmlformats.org/officeDocument/2006/relationships/image" Target="../media/image100.png"/><Relationship Id="rId4" Type="http://schemas.microsoft.com/office/2007/relationships/hdphoto" Target="../media/hdphoto2.wdp"/><Relationship Id="rId9" Type="http://schemas.openxmlformats.org/officeDocument/2006/relationships/image" Target="../media/image90.png"/><Relationship Id="rId14" Type="http://schemas.openxmlformats.org/officeDocument/2006/relationships/image" Target="../media/image9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ludobenistant/hr-analytics-1/dat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data-informed.com/deliver-business-value-with-predictive-workforce-analytics/" TargetMode="External"/><Relationship Id="rId4" Type="http://schemas.openxmlformats.org/officeDocument/2006/relationships/hyperlink" Target="https://dupress.deloitte.com/dup-us-en/focus/human-capital-trends/2015/people-and-hr-analytics-human-capital-trends-2015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B0054E-2D11-4FFE-B22B-A98433FDF1D0}"/>
              </a:ext>
            </a:extLst>
          </p:cNvPr>
          <p:cNvSpPr txBox="1"/>
          <p:nvPr/>
        </p:nvSpPr>
        <p:spPr>
          <a:xfrm flipH="1">
            <a:off x="2282116" y="456042"/>
            <a:ext cx="6892033" cy="70788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HR Employee Attrition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CDDDA7-AAFA-459A-A4BF-C2E00DE34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68" y="1711201"/>
            <a:ext cx="6472931" cy="485469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B45CAF-1F5D-4B62-B325-D5918300B0BC}"/>
              </a:ext>
            </a:extLst>
          </p:cNvPr>
          <p:cNvSpPr txBox="1"/>
          <p:nvPr/>
        </p:nvSpPr>
        <p:spPr>
          <a:xfrm>
            <a:off x="10031399" y="4999485"/>
            <a:ext cx="33646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BY: </a:t>
            </a:r>
          </a:p>
          <a:p>
            <a:r>
              <a:rPr lang="en-US" sz="1600">
                <a:solidFill>
                  <a:schemeClr val="tx2"/>
                </a:solidFill>
              </a:rPr>
              <a:t>ISHAN </a:t>
            </a:r>
            <a:r>
              <a:rPr lang="en-US" sz="1600" dirty="0">
                <a:solidFill>
                  <a:schemeClr val="tx2"/>
                </a:solidFill>
              </a:rPr>
              <a:t>SINHA</a:t>
            </a:r>
          </a:p>
          <a:p>
            <a:r>
              <a:rPr lang="en-US" sz="1600" dirty="0">
                <a:solidFill>
                  <a:schemeClr val="tx2"/>
                </a:solidFill>
              </a:rPr>
              <a:t>JASLEEN HORA</a:t>
            </a:r>
          </a:p>
          <a:p>
            <a:r>
              <a:rPr lang="en-US" sz="1600" dirty="0">
                <a:solidFill>
                  <a:schemeClr val="tx2"/>
                </a:solidFill>
              </a:rPr>
              <a:t>NATASHA ARORA</a:t>
            </a:r>
          </a:p>
          <a:p>
            <a:r>
              <a:rPr lang="en-US" sz="1600" dirty="0">
                <a:solidFill>
                  <a:schemeClr val="tx2"/>
                </a:solidFill>
              </a:rPr>
              <a:t>RAVI GURRAM</a:t>
            </a:r>
          </a:p>
        </p:txBody>
      </p:sp>
    </p:spTree>
    <p:extLst>
      <p:ext uri="{BB962C8B-B14F-4D97-AF65-F5344CB8AC3E}">
        <p14:creationId xmlns:p14="http://schemas.microsoft.com/office/powerpoint/2010/main" val="3016501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3CA9AE-D820-401B-9397-6DF21A44EE38}"/>
              </a:ext>
            </a:extLst>
          </p:cNvPr>
          <p:cNvSpPr txBox="1"/>
          <p:nvPr/>
        </p:nvSpPr>
        <p:spPr>
          <a:xfrm>
            <a:off x="271669" y="178535"/>
            <a:ext cx="11648661" cy="132343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Examine the dataset to make sure there are no missing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BAB81-4B73-42BD-9A47-A9E9B16F8E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4530" y="1943099"/>
            <a:ext cx="5043170" cy="405130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520484-3872-481D-BB38-CBD119558571}"/>
              </a:ext>
            </a:extLst>
          </p:cNvPr>
          <p:cNvSpPr/>
          <p:nvPr/>
        </p:nvSpPr>
        <p:spPr>
          <a:xfrm>
            <a:off x="4475481" y="4648201"/>
            <a:ext cx="452119" cy="134619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064DE9-87B4-4BA2-AC17-3D07855A3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00" y="2082800"/>
            <a:ext cx="5229021" cy="375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78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047EC3-D553-4D54-9D8C-142A7F937BD6}"/>
              </a:ext>
            </a:extLst>
          </p:cNvPr>
          <p:cNvSpPr txBox="1"/>
          <p:nvPr/>
        </p:nvSpPr>
        <p:spPr>
          <a:xfrm>
            <a:off x="271669" y="178535"/>
            <a:ext cx="11648661" cy="132343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Examining the Correlation of the dataset for variable reduction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EC0709-260E-4864-A498-E9660B5989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1374" y="2015230"/>
            <a:ext cx="4903804" cy="38351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5A77B0-FCFD-4DF2-BC8E-143CE773CF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50384" y="2015230"/>
            <a:ext cx="5958174" cy="383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2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A0A914-AAC4-4643-BCF6-125FFB6DE7C3}"/>
              </a:ext>
            </a:extLst>
          </p:cNvPr>
          <p:cNvSpPr txBox="1"/>
          <p:nvPr/>
        </p:nvSpPr>
        <p:spPr>
          <a:xfrm>
            <a:off x="271669" y="178535"/>
            <a:ext cx="11648661" cy="132343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Partitioning the Data Set and Various Models used for Classification Problem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86D73B-D224-4063-A387-48E8A81588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13342" r="-3" b="10288"/>
          <a:stretch/>
        </p:blipFill>
        <p:spPr>
          <a:xfrm>
            <a:off x="562671" y="1685800"/>
            <a:ext cx="3867286" cy="2628747"/>
          </a:xfrm>
          <a:prstGeom prst="rect">
            <a:avLst/>
          </a:prstGeom>
          <a:effectLst/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B71C521-63F7-4426-A726-07BFA6A319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7678634"/>
              </p:ext>
            </p:extLst>
          </p:nvPr>
        </p:nvGraphicFramePr>
        <p:xfrm>
          <a:off x="2320449" y="3747173"/>
          <a:ext cx="3867286" cy="2628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A4F42EE-3754-4DE9-9BEE-56D0F79005A4}"/>
              </a:ext>
            </a:extLst>
          </p:cNvPr>
          <p:cNvSpPr/>
          <p:nvPr/>
        </p:nvSpPr>
        <p:spPr>
          <a:xfrm>
            <a:off x="1391966" y="4599882"/>
            <a:ext cx="18569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Stratified based on Target Variable</a:t>
            </a:r>
            <a:endParaRPr lang="en-US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E11892A-8086-44ED-B347-7480D89381D9}"/>
              </a:ext>
            </a:extLst>
          </p:cNvPr>
          <p:cNvGraphicFramePr/>
          <p:nvPr>
            <p:extLst/>
          </p:nvPr>
        </p:nvGraphicFramePr>
        <p:xfrm>
          <a:off x="6364304" y="1764331"/>
          <a:ext cx="5300955" cy="4458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88154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CCC38B92-C82B-4AE3-9D33-A445971CD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4" b="2"/>
          <a:stretch/>
        </p:blipFill>
        <p:spPr>
          <a:xfrm>
            <a:off x="5286455" y="989267"/>
            <a:ext cx="6273462" cy="5059382"/>
          </a:xfrm>
          <a:prstGeom prst="rect">
            <a:avLst/>
          </a:prstGeom>
          <a:effectLst/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D542048-9D20-4078-882A-CE6AEEAEA5E1}"/>
              </a:ext>
            </a:extLst>
          </p:cNvPr>
          <p:cNvGrpSpPr/>
          <p:nvPr/>
        </p:nvGrpSpPr>
        <p:grpSpPr>
          <a:xfrm>
            <a:off x="1" y="1393144"/>
            <a:ext cx="5051394" cy="5194088"/>
            <a:chOff x="1771337" y="1455287"/>
            <a:chExt cx="8649326" cy="52528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E2683A9-29FE-4553-B3DC-91F14B1425BE}"/>
                </a:ext>
              </a:extLst>
            </p:cNvPr>
            <p:cNvSpPr/>
            <p:nvPr/>
          </p:nvSpPr>
          <p:spPr>
            <a:xfrm>
              <a:off x="1771337" y="3934916"/>
              <a:ext cx="8649326" cy="277318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495300" dist="177800" dir="5400000" algn="t" rotWithShape="0">
                <a:schemeClr val="tx1">
                  <a:lumMod val="85000"/>
                  <a:lumOff val="15000"/>
                  <a:alpha val="40000"/>
                </a:schemeClr>
              </a:outerShdw>
              <a:reflection blurRad="6350" stA="50000" endA="300" endPos="55000" dir="5400000" sy="-100000" algn="bl" rotWithShape="0"/>
            </a:effectLst>
            <a:scene3d>
              <a:camera prst="perspectiveRelaxedModerately">
                <a:rot lat="17690631" lon="0" rev="0"/>
              </a:camera>
              <a:lightRig rig="threePt" dir="t">
                <a:rot lat="0" lon="0" rev="12000000"/>
              </a:lightRig>
            </a:scene3d>
            <a:sp3d extrusionH="298450"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49BA13A-FEEB-4D1D-92DB-80C86AD0E646}"/>
                </a:ext>
              </a:extLst>
            </p:cNvPr>
            <p:cNvGrpSpPr/>
            <p:nvPr/>
          </p:nvGrpSpPr>
          <p:grpSpPr>
            <a:xfrm>
              <a:off x="3096722" y="1455287"/>
              <a:ext cx="5998556" cy="3566418"/>
              <a:chOff x="3013022" y="1455287"/>
              <a:chExt cx="5998556" cy="356641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0D73409-0DFE-4B5E-89AB-980F76FEDD48}"/>
                  </a:ext>
                </a:extLst>
              </p:cNvPr>
              <p:cNvGrpSpPr/>
              <p:nvPr/>
            </p:nvGrpSpPr>
            <p:grpSpPr>
              <a:xfrm>
                <a:off x="3013022" y="2417162"/>
                <a:ext cx="989352" cy="2604543"/>
                <a:chOff x="3013022" y="2417162"/>
                <a:chExt cx="989352" cy="2604543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00C6B4BD-30EE-4DC3-9869-9900F6AD8C9D}"/>
                    </a:ext>
                  </a:extLst>
                </p:cNvPr>
                <p:cNvGrpSpPr/>
                <p:nvPr/>
              </p:nvGrpSpPr>
              <p:grpSpPr>
                <a:xfrm>
                  <a:off x="3013022" y="3151681"/>
                  <a:ext cx="989352" cy="1870024"/>
                  <a:chOff x="3013022" y="3151681"/>
                  <a:chExt cx="989352" cy="1870024"/>
                </a:xfrm>
                <a:effectLst>
                  <a:reflection blurRad="6350" stA="52000" endA="300" endPos="16000" dir="5400000" sy="-100000" algn="bl" rotWithShape="0"/>
                </a:effectLst>
              </p:grpSpPr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4A97CD96-D9EE-4FC4-8785-DC7AB8CFC35C}"/>
                      </a:ext>
                    </a:extLst>
                  </p:cNvPr>
                  <p:cNvSpPr/>
                  <p:nvPr/>
                </p:nvSpPr>
                <p:spPr>
                  <a:xfrm>
                    <a:off x="3013023" y="4751882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99345"/>
                      </a:gs>
                      <a:gs pos="100000">
                        <a:srgbClr val="D27319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4703DC9D-4E47-44CC-B21E-9FB2096AFC36}"/>
                      </a:ext>
                    </a:extLst>
                  </p:cNvPr>
                  <p:cNvSpPr/>
                  <p:nvPr/>
                </p:nvSpPr>
                <p:spPr>
                  <a:xfrm>
                    <a:off x="3013023" y="4437089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99345"/>
                      </a:gs>
                      <a:gs pos="100000">
                        <a:srgbClr val="D27319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A6FC5BDD-A4E0-4A15-B751-13486DE8CFC1}"/>
                      </a:ext>
                    </a:extLst>
                  </p:cNvPr>
                  <p:cNvSpPr/>
                  <p:nvPr/>
                </p:nvSpPr>
                <p:spPr>
                  <a:xfrm>
                    <a:off x="3013023" y="4122296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99345"/>
                      </a:gs>
                      <a:gs pos="100000">
                        <a:srgbClr val="D27319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62FB9240-8EBE-4DEA-AD42-35AD57DD85A1}"/>
                      </a:ext>
                    </a:extLst>
                  </p:cNvPr>
                  <p:cNvSpPr/>
                  <p:nvPr/>
                </p:nvSpPr>
                <p:spPr>
                  <a:xfrm>
                    <a:off x="3013023" y="3796260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99345"/>
                      </a:gs>
                      <a:gs pos="100000">
                        <a:srgbClr val="D27319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07C494E9-047A-4F80-9F78-2801D1C236FC}"/>
                      </a:ext>
                    </a:extLst>
                  </p:cNvPr>
                  <p:cNvSpPr/>
                  <p:nvPr/>
                </p:nvSpPr>
                <p:spPr>
                  <a:xfrm>
                    <a:off x="3013022" y="3470223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99345"/>
                      </a:gs>
                      <a:gs pos="100000">
                        <a:srgbClr val="D27319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DD7C58E8-0E67-4080-8CF5-CFFF8494AA4B}"/>
                      </a:ext>
                    </a:extLst>
                  </p:cNvPr>
                  <p:cNvSpPr/>
                  <p:nvPr/>
                </p:nvSpPr>
                <p:spPr>
                  <a:xfrm>
                    <a:off x="3013023" y="3151681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E99345"/>
                      </a:gs>
                      <a:gs pos="100000">
                        <a:srgbClr val="D27319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 dirty="0"/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407EAC18-51A2-45DD-B558-013962F512B0}"/>
                    </a:ext>
                  </a:extLst>
                </p:cNvPr>
                <p:cNvGrpSpPr/>
                <p:nvPr/>
              </p:nvGrpSpPr>
              <p:grpSpPr>
                <a:xfrm>
                  <a:off x="3082664" y="2417162"/>
                  <a:ext cx="850065" cy="619595"/>
                  <a:chOff x="3082662" y="2352204"/>
                  <a:chExt cx="850065" cy="619595"/>
                </a:xfrm>
              </p:grpSpPr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760084B8-9CFF-470C-A071-94599155ACD7}"/>
                      </a:ext>
                    </a:extLst>
                  </p:cNvPr>
                  <p:cNvGrpSpPr/>
                  <p:nvPr/>
                </p:nvGrpSpPr>
                <p:grpSpPr>
                  <a:xfrm>
                    <a:off x="3197897" y="2352204"/>
                    <a:ext cx="619595" cy="619595"/>
                    <a:chOff x="3507696" y="1783832"/>
                    <a:chExt cx="619595" cy="619595"/>
                  </a:xfrm>
                </p:grpSpPr>
                <p:sp>
                  <p:nvSpPr>
                    <p:cNvPr id="76" name="Oval 75">
                      <a:extLst>
                        <a:ext uri="{FF2B5EF4-FFF2-40B4-BE49-F238E27FC236}">
                          <a16:creationId xmlns:a16="http://schemas.microsoft.com/office/drawing/2014/main" id="{C15DE8B7-BF6B-49E0-851E-E82FF75B5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07696" y="1783832"/>
                      <a:ext cx="619595" cy="619595"/>
                    </a:xfrm>
                    <a:prstGeom prst="ellipse">
                      <a:avLst/>
                    </a:prstGeom>
                    <a:solidFill>
                      <a:srgbClr val="E18835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5000CFA1-7A05-4420-9E5D-8D50788B0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0174" y="1816310"/>
                      <a:ext cx="554637" cy="554637"/>
                    </a:xfrm>
                    <a:prstGeom prst="ellipse">
                      <a:avLst/>
                    </a:prstGeom>
                    <a:solidFill>
                      <a:srgbClr val="ECECE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1CBE2C48-985F-4233-BBE0-EB5691B66562}"/>
                      </a:ext>
                    </a:extLst>
                  </p:cNvPr>
                  <p:cNvSpPr txBox="1"/>
                  <p:nvPr/>
                </p:nvSpPr>
                <p:spPr>
                  <a:xfrm>
                    <a:off x="3082662" y="2523502"/>
                    <a:ext cx="85006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Eurostile BQ" pitchFamily="50" charset="0"/>
                      </a:rPr>
                      <a:t>22</a:t>
                    </a:r>
                    <a:r>
                      <a:rPr lang="en-IN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Eurostile BQ" pitchFamily="50" charset="0"/>
                      </a:rPr>
                      <a:t>%</a:t>
                    </a:r>
                    <a:endParaRPr lang="en-IN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Eurostile BQ" pitchFamily="50" charset="0"/>
                    </a:endParaRPr>
                  </a:p>
                </p:txBody>
              </p:sp>
            </p:grp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4D4D1BB-BBA1-48A0-A4A7-FA3B7E21ED40}"/>
                  </a:ext>
                </a:extLst>
              </p:cNvPr>
              <p:cNvGrpSpPr/>
              <p:nvPr/>
            </p:nvGrpSpPr>
            <p:grpSpPr>
              <a:xfrm>
                <a:off x="5517624" y="1777326"/>
                <a:ext cx="989352" cy="3244379"/>
                <a:chOff x="5517624" y="1777326"/>
                <a:chExt cx="989352" cy="3244379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EE282F12-4D73-4685-BACB-DC33761ECD6D}"/>
                    </a:ext>
                  </a:extLst>
                </p:cNvPr>
                <p:cNvGrpSpPr/>
                <p:nvPr/>
              </p:nvGrpSpPr>
              <p:grpSpPr>
                <a:xfrm>
                  <a:off x="5517624" y="2522095"/>
                  <a:ext cx="989352" cy="2499610"/>
                  <a:chOff x="3013022" y="2522095"/>
                  <a:chExt cx="989352" cy="2499610"/>
                </a:xfrm>
                <a:effectLst>
                  <a:reflection blurRad="6350" stA="52000" endA="300" endPos="16000" dir="5400000" sy="-100000" algn="bl" rotWithShape="0"/>
                </a:effectLst>
              </p:grpSpPr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8922B844-C5A0-4329-8D5B-97E58B796648}"/>
                      </a:ext>
                    </a:extLst>
                  </p:cNvPr>
                  <p:cNvSpPr/>
                  <p:nvPr/>
                </p:nvSpPr>
                <p:spPr>
                  <a:xfrm>
                    <a:off x="3013023" y="4751882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645195"/>
                      </a:gs>
                      <a:gs pos="100000">
                        <a:srgbClr val="5B4987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5C0D1845-9BC7-460B-A737-7CF12948719B}"/>
                      </a:ext>
                    </a:extLst>
                  </p:cNvPr>
                  <p:cNvSpPr/>
                  <p:nvPr/>
                </p:nvSpPr>
                <p:spPr>
                  <a:xfrm>
                    <a:off x="3013023" y="4437089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645195"/>
                      </a:gs>
                      <a:gs pos="100000">
                        <a:srgbClr val="5B4987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B3A3C2FA-EAB7-49A6-9DAF-F838DA34CF83}"/>
                      </a:ext>
                    </a:extLst>
                  </p:cNvPr>
                  <p:cNvSpPr/>
                  <p:nvPr/>
                </p:nvSpPr>
                <p:spPr>
                  <a:xfrm>
                    <a:off x="3013023" y="4122296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645195"/>
                      </a:gs>
                      <a:gs pos="100000">
                        <a:srgbClr val="5B4987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9F2A8515-3C6E-4BF7-8AC4-A1D164AF55A7}"/>
                      </a:ext>
                    </a:extLst>
                  </p:cNvPr>
                  <p:cNvSpPr/>
                  <p:nvPr/>
                </p:nvSpPr>
                <p:spPr>
                  <a:xfrm>
                    <a:off x="3013023" y="3796260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645195"/>
                      </a:gs>
                      <a:gs pos="100000">
                        <a:srgbClr val="5B4987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AB466FC2-1E57-474E-88D9-2F39A1BC2133}"/>
                      </a:ext>
                    </a:extLst>
                  </p:cNvPr>
                  <p:cNvSpPr/>
                  <p:nvPr/>
                </p:nvSpPr>
                <p:spPr>
                  <a:xfrm>
                    <a:off x="3013022" y="3470223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645195"/>
                      </a:gs>
                      <a:gs pos="100000">
                        <a:srgbClr val="5B4987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202E0E18-30E4-46CE-B020-502F74B9A9BF}"/>
                      </a:ext>
                    </a:extLst>
                  </p:cNvPr>
                  <p:cNvSpPr/>
                  <p:nvPr/>
                </p:nvSpPr>
                <p:spPr>
                  <a:xfrm>
                    <a:off x="3013023" y="3151681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645195"/>
                      </a:gs>
                      <a:gs pos="100000">
                        <a:srgbClr val="5B4987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00153E19-0632-4DB3-9D51-DA29E111BF85}"/>
                      </a:ext>
                    </a:extLst>
                  </p:cNvPr>
                  <p:cNvSpPr/>
                  <p:nvPr/>
                </p:nvSpPr>
                <p:spPr>
                  <a:xfrm>
                    <a:off x="3013023" y="2836888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645195"/>
                      </a:gs>
                      <a:gs pos="100000">
                        <a:srgbClr val="5B4987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3AD32AD4-75EE-43F5-B2DC-B5C42189EEEF}"/>
                      </a:ext>
                    </a:extLst>
                  </p:cNvPr>
                  <p:cNvSpPr/>
                  <p:nvPr/>
                </p:nvSpPr>
                <p:spPr>
                  <a:xfrm>
                    <a:off x="3013023" y="2522095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645195"/>
                      </a:gs>
                      <a:gs pos="100000">
                        <a:srgbClr val="5B4987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C38222C-6352-40F2-AB31-DED3085A2121}"/>
                    </a:ext>
                  </a:extLst>
                </p:cNvPr>
                <p:cNvGrpSpPr/>
                <p:nvPr/>
              </p:nvGrpSpPr>
              <p:grpSpPr>
                <a:xfrm>
                  <a:off x="5587266" y="1777326"/>
                  <a:ext cx="850065" cy="619595"/>
                  <a:chOff x="5587266" y="1715122"/>
                  <a:chExt cx="850065" cy="619595"/>
                </a:xfrm>
              </p:grpSpPr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CBFADD9E-645D-43A8-B665-52B649ADF206}"/>
                      </a:ext>
                    </a:extLst>
                  </p:cNvPr>
                  <p:cNvGrpSpPr/>
                  <p:nvPr/>
                </p:nvGrpSpPr>
                <p:grpSpPr>
                  <a:xfrm>
                    <a:off x="5702501" y="1715122"/>
                    <a:ext cx="619595" cy="619595"/>
                    <a:chOff x="3507696" y="1783832"/>
                    <a:chExt cx="619595" cy="619595"/>
                  </a:xfrm>
                </p:grpSpPr>
                <p:sp>
                  <p:nvSpPr>
                    <p:cNvPr id="62" name="Oval 61">
                      <a:extLst>
                        <a:ext uri="{FF2B5EF4-FFF2-40B4-BE49-F238E27FC236}">
                          <a16:creationId xmlns:a16="http://schemas.microsoft.com/office/drawing/2014/main" id="{AE35354F-C0BC-4697-A00D-469F225FB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07696" y="1783832"/>
                      <a:ext cx="619595" cy="619595"/>
                    </a:xfrm>
                    <a:prstGeom prst="ellipse">
                      <a:avLst/>
                    </a:prstGeom>
                    <a:solidFill>
                      <a:srgbClr val="624F9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8A78D241-85BC-40B7-BE8E-55F3580A0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0174" y="1816310"/>
                      <a:ext cx="554637" cy="554637"/>
                    </a:xfrm>
                    <a:prstGeom prst="ellipse">
                      <a:avLst/>
                    </a:prstGeom>
                    <a:solidFill>
                      <a:srgbClr val="ECECE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E20A9E8-A028-4F44-A0E0-46B5380168CC}"/>
                      </a:ext>
                    </a:extLst>
                  </p:cNvPr>
                  <p:cNvSpPr txBox="1"/>
                  <p:nvPr/>
                </p:nvSpPr>
                <p:spPr>
                  <a:xfrm>
                    <a:off x="5587266" y="1886420"/>
                    <a:ext cx="850065" cy="2308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Eurostile BQ" pitchFamily="50" charset="0"/>
                      </a:rPr>
                      <a:t>3%</a:t>
                    </a:r>
                  </a:p>
                </p:txBody>
              </p: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DF64DF2-E5A1-4012-9815-043F3A4DC53A}"/>
                  </a:ext>
                </a:extLst>
              </p:cNvPr>
              <p:cNvGrpSpPr/>
              <p:nvPr/>
            </p:nvGrpSpPr>
            <p:grpSpPr>
              <a:xfrm>
                <a:off x="6769925" y="1455287"/>
                <a:ext cx="989352" cy="3566418"/>
                <a:chOff x="6769925" y="1455287"/>
                <a:chExt cx="989352" cy="3566418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30D903E4-4193-4FF8-AD90-BCAD5BB86DC9}"/>
                    </a:ext>
                  </a:extLst>
                </p:cNvPr>
                <p:cNvGrpSpPr/>
                <p:nvPr/>
              </p:nvGrpSpPr>
              <p:grpSpPr>
                <a:xfrm>
                  <a:off x="6769925" y="2196059"/>
                  <a:ext cx="989352" cy="2825646"/>
                  <a:chOff x="3013022" y="2196059"/>
                  <a:chExt cx="989352" cy="2825646"/>
                </a:xfrm>
                <a:effectLst>
                  <a:reflection blurRad="6350" stA="52000" endA="300" endPos="16000" dir="5400000" sy="-100000" algn="bl" rotWithShape="0"/>
                </a:effectLst>
              </p:grpSpPr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67C91F7F-933F-45B3-BFCC-3BDC6B4BA400}"/>
                      </a:ext>
                    </a:extLst>
                  </p:cNvPr>
                  <p:cNvSpPr/>
                  <p:nvPr/>
                </p:nvSpPr>
                <p:spPr>
                  <a:xfrm>
                    <a:off x="3013023" y="4751882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94B2"/>
                      </a:gs>
                      <a:gs pos="100000">
                        <a:srgbClr val="01869E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166A9F5D-8BCC-4154-B6BF-9FA5405C0BAE}"/>
                      </a:ext>
                    </a:extLst>
                  </p:cNvPr>
                  <p:cNvSpPr/>
                  <p:nvPr/>
                </p:nvSpPr>
                <p:spPr>
                  <a:xfrm>
                    <a:off x="3013023" y="4437089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94B2"/>
                      </a:gs>
                      <a:gs pos="100000">
                        <a:srgbClr val="01869E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7D97A5CC-2D37-4D3E-93C8-3F18D39D560D}"/>
                      </a:ext>
                    </a:extLst>
                  </p:cNvPr>
                  <p:cNvSpPr/>
                  <p:nvPr/>
                </p:nvSpPr>
                <p:spPr>
                  <a:xfrm>
                    <a:off x="3013023" y="4122296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94B2"/>
                      </a:gs>
                      <a:gs pos="100000">
                        <a:srgbClr val="01869E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963B9BCE-5C51-45DD-8686-C6C29AA27470}"/>
                      </a:ext>
                    </a:extLst>
                  </p:cNvPr>
                  <p:cNvSpPr/>
                  <p:nvPr/>
                </p:nvSpPr>
                <p:spPr>
                  <a:xfrm>
                    <a:off x="3013023" y="3796260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94B2"/>
                      </a:gs>
                      <a:gs pos="100000">
                        <a:srgbClr val="01869E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93D6A4C1-8CFC-4968-B59A-7B65ED3A4202}"/>
                      </a:ext>
                    </a:extLst>
                  </p:cNvPr>
                  <p:cNvSpPr/>
                  <p:nvPr/>
                </p:nvSpPr>
                <p:spPr>
                  <a:xfrm>
                    <a:off x="3013022" y="3470223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94B2"/>
                      </a:gs>
                      <a:gs pos="100000">
                        <a:srgbClr val="01869E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75A52A5A-0994-4ED1-B50E-7993DEDCC646}"/>
                      </a:ext>
                    </a:extLst>
                  </p:cNvPr>
                  <p:cNvSpPr/>
                  <p:nvPr/>
                </p:nvSpPr>
                <p:spPr>
                  <a:xfrm>
                    <a:off x="3013023" y="3151681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94B2"/>
                      </a:gs>
                      <a:gs pos="100000">
                        <a:srgbClr val="01869E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BEA9ED67-8D2E-480B-9768-7DD0A99EB262}"/>
                      </a:ext>
                    </a:extLst>
                  </p:cNvPr>
                  <p:cNvSpPr/>
                  <p:nvPr/>
                </p:nvSpPr>
                <p:spPr>
                  <a:xfrm>
                    <a:off x="3013023" y="2836888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94B2"/>
                      </a:gs>
                      <a:gs pos="100000">
                        <a:srgbClr val="01869E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5B5E1890-2F39-457D-BAE9-942F7852C75D}"/>
                      </a:ext>
                    </a:extLst>
                  </p:cNvPr>
                  <p:cNvSpPr/>
                  <p:nvPr/>
                </p:nvSpPr>
                <p:spPr>
                  <a:xfrm>
                    <a:off x="3013023" y="2522095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94B2"/>
                      </a:gs>
                      <a:gs pos="100000">
                        <a:srgbClr val="01869E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21C03724-71B3-4DD8-81BA-C3B8F0F959BE}"/>
                      </a:ext>
                    </a:extLst>
                  </p:cNvPr>
                  <p:cNvSpPr/>
                  <p:nvPr/>
                </p:nvSpPr>
                <p:spPr>
                  <a:xfrm>
                    <a:off x="3013023" y="2196059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94B2"/>
                      </a:gs>
                      <a:gs pos="100000">
                        <a:srgbClr val="01869E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EB5F0A06-207C-4185-A5A3-FD23A24CA569}"/>
                    </a:ext>
                  </a:extLst>
                </p:cNvPr>
                <p:cNvGrpSpPr/>
                <p:nvPr/>
              </p:nvGrpSpPr>
              <p:grpSpPr>
                <a:xfrm>
                  <a:off x="6823325" y="1455287"/>
                  <a:ext cx="850065" cy="619595"/>
                  <a:chOff x="6839432" y="1400329"/>
                  <a:chExt cx="850065" cy="619595"/>
                </a:xfrm>
              </p:grpSpPr>
              <p:grpSp>
                <p:nvGrpSpPr>
                  <p:cNvPr id="45" name="Group 44">
                    <a:extLst>
                      <a:ext uri="{FF2B5EF4-FFF2-40B4-BE49-F238E27FC236}">
                        <a16:creationId xmlns:a16="http://schemas.microsoft.com/office/drawing/2014/main" id="{FEE4EA1B-1ED3-43CE-A902-B3E26F474C5A}"/>
                      </a:ext>
                    </a:extLst>
                  </p:cNvPr>
                  <p:cNvGrpSpPr/>
                  <p:nvPr/>
                </p:nvGrpSpPr>
                <p:grpSpPr>
                  <a:xfrm>
                    <a:off x="6954667" y="1400329"/>
                    <a:ext cx="619595" cy="619595"/>
                    <a:chOff x="3507696" y="1783832"/>
                    <a:chExt cx="619595" cy="619595"/>
                  </a:xfrm>
                </p:grpSpPr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5D97FF7E-20ED-4DD2-AA2D-9088215362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07696" y="1783832"/>
                      <a:ext cx="619595" cy="619595"/>
                    </a:xfrm>
                    <a:prstGeom prst="ellipse">
                      <a:avLst/>
                    </a:prstGeom>
                    <a:solidFill>
                      <a:srgbClr val="0190A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48" name="Oval 47">
                      <a:extLst>
                        <a:ext uri="{FF2B5EF4-FFF2-40B4-BE49-F238E27FC236}">
                          <a16:creationId xmlns:a16="http://schemas.microsoft.com/office/drawing/2014/main" id="{0CF734A3-81BB-45D3-BB58-3F4E604645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0174" y="1816310"/>
                      <a:ext cx="554637" cy="554637"/>
                    </a:xfrm>
                    <a:prstGeom prst="ellipse">
                      <a:avLst/>
                    </a:prstGeom>
                    <a:solidFill>
                      <a:srgbClr val="ECECE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C4CFB8E5-A7CD-4783-8C88-D692F0D038CB}"/>
                      </a:ext>
                    </a:extLst>
                  </p:cNvPr>
                  <p:cNvSpPr txBox="1"/>
                  <p:nvPr/>
                </p:nvSpPr>
                <p:spPr>
                  <a:xfrm>
                    <a:off x="6839432" y="1571627"/>
                    <a:ext cx="85006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Eurostile BQ" pitchFamily="50" charset="0"/>
                      </a:rPr>
                      <a:t>2%</a:t>
                    </a:r>
                  </a:p>
                </p:txBody>
              </p: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F13125B-3E08-42E2-9F3D-3636426C88E0}"/>
                  </a:ext>
                </a:extLst>
              </p:cNvPr>
              <p:cNvGrpSpPr/>
              <p:nvPr/>
            </p:nvGrpSpPr>
            <p:grpSpPr>
              <a:xfrm>
                <a:off x="8022226" y="1765086"/>
                <a:ext cx="989352" cy="3256619"/>
                <a:chOff x="8022226" y="1765086"/>
                <a:chExt cx="989352" cy="3256619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37C5D736-6754-4B2E-BC1A-20B558655C7F}"/>
                    </a:ext>
                  </a:extLst>
                </p:cNvPr>
                <p:cNvGrpSpPr/>
                <p:nvPr/>
              </p:nvGrpSpPr>
              <p:grpSpPr>
                <a:xfrm>
                  <a:off x="8022226" y="2522095"/>
                  <a:ext cx="989352" cy="2499610"/>
                  <a:chOff x="3013022" y="2522095"/>
                  <a:chExt cx="989352" cy="2499610"/>
                </a:xfrm>
                <a:effectLst>
                  <a:reflection blurRad="6350" stA="52000" endA="300" endPos="16000" dir="5400000" sy="-100000" algn="bl" rotWithShape="0"/>
                </a:effectLst>
              </p:grpSpPr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C4382FBD-828C-4CFC-B182-F76054D0F4DB}"/>
                      </a:ext>
                    </a:extLst>
                  </p:cNvPr>
                  <p:cNvSpPr/>
                  <p:nvPr/>
                </p:nvSpPr>
                <p:spPr>
                  <a:xfrm>
                    <a:off x="3013023" y="4751882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B050"/>
                      </a:gs>
                      <a:gs pos="100000">
                        <a:srgbClr val="00A249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7CB8C9E4-2ADE-4415-9764-AE0FCAAB5F18}"/>
                      </a:ext>
                    </a:extLst>
                  </p:cNvPr>
                  <p:cNvSpPr/>
                  <p:nvPr/>
                </p:nvSpPr>
                <p:spPr>
                  <a:xfrm>
                    <a:off x="3013023" y="4437089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B050"/>
                      </a:gs>
                      <a:gs pos="100000">
                        <a:srgbClr val="00A249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F251400D-2F3D-4BC4-8B28-1884D85A1E5C}"/>
                      </a:ext>
                    </a:extLst>
                  </p:cNvPr>
                  <p:cNvSpPr/>
                  <p:nvPr/>
                </p:nvSpPr>
                <p:spPr>
                  <a:xfrm>
                    <a:off x="3013023" y="4122296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B050"/>
                      </a:gs>
                      <a:gs pos="100000">
                        <a:srgbClr val="00A249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227FC17D-9AAF-4C52-8EED-E0E288DA747F}"/>
                      </a:ext>
                    </a:extLst>
                  </p:cNvPr>
                  <p:cNvSpPr/>
                  <p:nvPr/>
                </p:nvSpPr>
                <p:spPr>
                  <a:xfrm>
                    <a:off x="3013023" y="3796260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B050"/>
                      </a:gs>
                      <a:gs pos="100000">
                        <a:srgbClr val="00A249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D04E3F34-68B8-48E2-9C80-40F9CF04A56F}"/>
                      </a:ext>
                    </a:extLst>
                  </p:cNvPr>
                  <p:cNvSpPr/>
                  <p:nvPr/>
                </p:nvSpPr>
                <p:spPr>
                  <a:xfrm>
                    <a:off x="3013022" y="3470223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B050"/>
                      </a:gs>
                      <a:gs pos="100000">
                        <a:srgbClr val="00A249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4BB60C03-0907-4410-972D-46AA5FE7DA1A}"/>
                      </a:ext>
                    </a:extLst>
                  </p:cNvPr>
                  <p:cNvSpPr/>
                  <p:nvPr/>
                </p:nvSpPr>
                <p:spPr>
                  <a:xfrm>
                    <a:off x="3013023" y="3151681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B050"/>
                      </a:gs>
                      <a:gs pos="100000">
                        <a:srgbClr val="00A249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09CCD265-2F7F-406D-8315-4A6171DD575A}"/>
                      </a:ext>
                    </a:extLst>
                  </p:cNvPr>
                  <p:cNvSpPr/>
                  <p:nvPr/>
                </p:nvSpPr>
                <p:spPr>
                  <a:xfrm>
                    <a:off x="3013023" y="2836888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B050"/>
                      </a:gs>
                      <a:gs pos="100000">
                        <a:srgbClr val="00A249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D704C580-0A57-4725-B612-6363CD568B9D}"/>
                      </a:ext>
                    </a:extLst>
                  </p:cNvPr>
                  <p:cNvSpPr/>
                  <p:nvPr/>
                </p:nvSpPr>
                <p:spPr>
                  <a:xfrm>
                    <a:off x="3013023" y="2522095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B050"/>
                      </a:gs>
                      <a:gs pos="100000">
                        <a:srgbClr val="00A249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544A8880-BC80-4DC1-B531-341A65BFFA13}"/>
                    </a:ext>
                  </a:extLst>
                </p:cNvPr>
                <p:cNvGrpSpPr/>
                <p:nvPr/>
              </p:nvGrpSpPr>
              <p:grpSpPr>
                <a:xfrm>
                  <a:off x="8091598" y="1765086"/>
                  <a:ext cx="850065" cy="619595"/>
                  <a:chOff x="8091866" y="1682642"/>
                  <a:chExt cx="850065" cy="619595"/>
                </a:xfrm>
              </p:grpSpPr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D05FF80B-4803-426E-9A3E-B7970408B6FB}"/>
                      </a:ext>
                    </a:extLst>
                  </p:cNvPr>
                  <p:cNvGrpSpPr/>
                  <p:nvPr/>
                </p:nvGrpSpPr>
                <p:grpSpPr>
                  <a:xfrm>
                    <a:off x="8207101" y="1682642"/>
                    <a:ext cx="619595" cy="619595"/>
                    <a:chOff x="3507696" y="1783832"/>
                    <a:chExt cx="619595" cy="619595"/>
                  </a:xfrm>
                </p:grpSpPr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FAF4C696-DBB9-41DC-B11E-F7AB11AC3B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07696" y="1783832"/>
                      <a:ext cx="619595" cy="619595"/>
                    </a:xfrm>
                    <a:prstGeom prst="ellipse">
                      <a:avLst/>
                    </a:prstGeom>
                    <a:solidFill>
                      <a:srgbClr val="00AB4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41BE134F-ADAE-469A-88C5-F2E614D21E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0174" y="1816310"/>
                      <a:ext cx="554637" cy="554637"/>
                    </a:xfrm>
                    <a:prstGeom prst="ellipse">
                      <a:avLst/>
                    </a:prstGeom>
                    <a:solidFill>
                      <a:srgbClr val="ECECE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787890B-2F66-4D37-A97F-D1F4A777BE94}"/>
                      </a:ext>
                    </a:extLst>
                  </p:cNvPr>
                  <p:cNvSpPr txBox="1"/>
                  <p:nvPr/>
                </p:nvSpPr>
                <p:spPr>
                  <a:xfrm>
                    <a:off x="8091866" y="1853940"/>
                    <a:ext cx="85006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Eurostile BQ" pitchFamily="50" charset="0"/>
                      </a:rPr>
                      <a:t>3</a:t>
                    </a:r>
                    <a:r>
                      <a:rPr lang="en-IN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Eurostile BQ" pitchFamily="50" charset="0"/>
                      </a:rPr>
                      <a:t>%</a:t>
                    </a:r>
                    <a:endParaRPr lang="en-IN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Eurostile BQ" pitchFamily="50" charset="0"/>
                    </a:endParaRPr>
                  </a:p>
                </p:txBody>
              </p:sp>
            </p:grp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5E6FD88-6523-4117-AFF8-766E928A508C}"/>
                  </a:ext>
                </a:extLst>
              </p:cNvPr>
              <p:cNvGrpSpPr/>
              <p:nvPr/>
            </p:nvGrpSpPr>
            <p:grpSpPr>
              <a:xfrm>
                <a:off x="4265323" y="2107366"/>
                <a:ext cx="989352" cy="2914339"/>
                <a:chOff x="4265323" y="2107366"/>
                <a:chExt cx="989352" cy="2914339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D7A719EA-72D6-42FC-85D3-A157470FEE0E}"/>
                    </a:ext>
                  </a:extLst>
                </p:cNvPr>
                <p:cNvGrpSpPr/>
                <p:nvPr/>
              </p:nvGrpSpPr>
              <p:grpSpPr>
                <a:xfrm>
                  <a:off x="4265323" y="2836888"/>
                  <a:ext cx="989352" cy="2184817"/>
                  <a:chOff x="4254706" y="2836888"/>
                  <a:chExt cx="989352" cy="2184817"/>
                </a:xfrm>
                <a:effectLst>
                  <a:reflection blurRad="6350" stA="52000" endA="300" endPos="16000" dir="5400000" sy="-100000" algn="bl" rotWithShape="0"/>
                </a:effectLst>
              </p:grpSpPr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FB396FB1-12A0-4DE7-AD4A-83DC544D002E}"/>
                      </a:ext>
                    </a:extLst>
                  </p:cNvPr>
                  <p:cNvSpPr/>
                  <p:nvPr/>
                </p:nvSpPr>
                <p:spPr>
                  <a:xfrm>
                    <a:off x="4254707" y="4751882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A4A8F"/>
                      </a:gs>
                      <a:gs pos="100000">
                        <a:srgbClr val="AD4285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90AA280C-232A-48B2-9416-9AAE895FB2BC}"/>
                      </a:ext>
                    </a:extLst>
                  </p:cNvPr>
                  <p:cNvSpPr/>
                  <p:nvPr/>
                </p:nvSpPr>
                <p:spPr>
                  <a:xfrm>
                    <a:off x="4254707" y="4437089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A4A8F"/>
                      </a:gs>
                      <a:gs pos="100000">
                        <a:srgbClr val="AD4285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7874923B-FD92-4D86-9EA3-4B341DFDC8F1}"/>
                      </a:ext>
                    </a:extLst>
                  </p:cNvPr>
                  <p:cNvSpPr/>
                  <p:nvPr/>
                </p:nvSpPr>
                <p:spPr>
                  <a:xfrm>
                    <a:off x="4254707" y="4122296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A4A8F"/>
                      </a:gs>
                      <a:gs pos="100000">
                        <a:srgbClr val="AD4285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6A77C7A0-21C9-47E6-9AD6-373EA2F4EDA4}"/>
                      </a:ext>
                    </a:extLst>
                  </p:cNvPr>
                  <p:cNvSpPr/>
                  <p:nvPr/>
                </p:nvSpPr>
                <p:spPr>
                  <a:xfrm>
                    <a:off x="4254707" y="3796260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A4A8F"/>
                      </a:gs>
                      <a:gs pos="100000">
                        <a:srgbClr val="AD4285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66303FFF-F319-430A-894E-EEA9F6BA6B9F}"/>
                      </a:ext>
                    </a:extLst>
                  </p:cNvPr>
                  <p:cNvSpPr/>
                  <p:nvPr/>
                </p:nvSpPr>
                <p:spPr>
                  <a:xfrm>
                    <a:off x="4254706" y="3470223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A4A8F"/>
                      </a:gs>
                      <a:gs pos="100000">
                        <a:srgbClr val="AD4285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337F8F27-0C71-49C8-B7A8-C2B47AA3BB1A}"/>
                      </a:ext>
                    </a:extLst>
                  </p:cNvPr>
                  <p:cNvSpPr/>
                  <p:nvPr/>
                </p:nvSpPr>
                <p:spPr>
                  <a:xfrm>
                    <a:off x="4254707" y="3151681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A4A8F"/>
                      </a:gs>
                      <a:gs pos="100000">
                        <a:srgbClr val="AD4285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8303715F-A3EE-4095-BB9B-2D663E935DB9}"/>
                      </a:ext>
                    </a:extLst>
                  </p:cNvPr>
                  <p:cNvSpPr/>
                  <p:nvPr/>
                </p:nvSpPr>
                <p:spPr>
                  <a:xfrm>
                    <a:off x="4254707" y="2836888"/>
                    <a:ext cx="989351" cy="26982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A4A8F"/>
                      </a:gs>
                      <a:gs pos="100000">
                        <a:srgbClr val="AD4285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  <a:effectLst>
                    <a:innerShdw blurRad="76200" dist="50800" dir="13500000">
                      <a:schemeClr val="tx1">
                        <a:lumMod val="75000"/>
                        <a:lumOff val="25000"/>
                        <a:alpha val="50000"/>
                      </a:scheme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IN"/>
                  </a:p>
                </p:txBody>
              </p: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4331DE4D-94B8-4D9C-A2B3-4E776EDA011D}"/>
                    </a:ext>
                  </a:extLst>
                </p:cNvPr>
                <p:cNvGrpSpPr/>
                <p:nvPr/>
              </p:nvGrpSpPr>
              <p:grpSpPr>
                <a:xfrm>
                  <a:off x="4328168" y="2107366"/>
                  <a:ext cx="850065" cy="619596"/>
                  <a:chOff x="4351207" y="2074883"/>
                  <a:chExt cx="850065" cy="619596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FE672262-36E4-4158-B0F4-85613456C9A4}"/>
                      </a:ext>
                    </a:extLst>
                  </p:cNvPr>
                  <p:cNvGrpSpPr/>
                  <p:nvPr/>
                </p:nvGrpSpPr>
                <p:grpSpPr>
                  <a:xfrm>
                    <a:off x="4466442" y="2074884"/>
                    <a:ext cx="619595" cy="619595"/>
                    <a:chOff x="3507696" y="1783832"/>
                    <a:chExt cx="619595" cy="619595"/>
                  </a:xfrm>
                </p:grpSpPr>
                <p:sp>
                  <p:nvSpPr>
                    <p:cNvPr id="20" name="Oval 19">
                      <a:extLst>
                        <a:ext uri="{FF2B5EF4-FFF2-40B4-BE49-F238E27FC236}">
                          <a16:creationId xmlns:a16="http://schemas.microsoft.com/office/drawing/2014/main" id="{DBCF7FAA-F292-489F-BA5A-B1E459B200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07696" y="1783832"/>
                      <a:ext cx="619595" cy="619595"/>
                    </a:xfrm>
                    <a:prstGeom prst="ellipse">
                      <a:avLst/>
                    </a:prstGeom>
                    <a:solidFill>
                      <a:srgbClr val="B7488C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17072535-9C6D-43DB-932D-3AA141D8F2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40174" y="1816310"/>
                      <a:ext cx="554637" cy="554637"/>
                    </a:xfrm>
                    <a:prstGeom prst="ellipse">
                      <a:avLst/>
                    </a:prstGeom>
                    <a:solidFill>
                      <a:srgbClr val="ECECE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/>
                    </a:p>
                  </p:txBody>
                </p:sp>
              </p:grp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BC6CAA7E-9F7B-4876-9D66-D1396F55EB6C}"/>
                      </a:ext>
                    </a:extLst>
                  </p:cNvPr>
                  <p:cNvSpPr txBox="1"/>
                  <p:nvPr/>
                </p:nvSpPr>
                <p:spPr>
                  <a:xfrm>
                    <a:off x="4351207" y="2246182"/>
                    <a:ext cx="85006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Eurostile BQ" pitchFamily="50" charset="0"/>
                      </a:rPr>
                      <a:t>70</a:t>
                    </a:r>
                    <a:r>
                      <a:rPr lang="en-IN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Eurostile BQ" pitchFamily="50" charset="0"/>
                      </a:rPr>
                      <a:t>%</a:t>
                    </a:r>
                    <a:endParaRPr lang="en-IN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Eurostile BQ" pitchFamily="50" charset="0"/>
                    </a:endParaRPr>
                  </a:p>
                </p:txBody>
              </p:sp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4F1AB1B5-CCC1-45C7-B228-5DD172571C0F}"/>
                      </a:ext>
                    </a:extLst>
                  </p:cNvPr>
                  <p:cNvGrpSpPr/>
                  <p:nvPr/>
                </p:nvGrpSpPr>
                <p:grpSpPr>
                  <a:xfrm>
                    <a:off x="4351207" y="2074883"/>
                    <a:ext cx="850065" cy="619595"/>
                    <a:chOff x="4351207" y="2074883"/>
                    <a:chExt cx="850065" cy="619595"/>
                  </a:xfrm>
                </p:grpSpPr>
                <p:grpSp>
                  <p:nvGrpSpPr>
                    <p:cNvPr id="16" name="Group 15">
                      <a:extLst>
                        <a:ext uri="{FF2B5EF4-FFF2-40B4-BE49-F238E27FC236}">
                          <a16:creationId xmlns:a16="http://schemas.microsoft.com/office/drawing/2014/main" id="{2FA071B0-82ED-4E9C-AB58-AF12F6CE1D0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66442" y="2074883"/>
                      <a:ext cx="619595" cy="619595"/>
                      <a:chOff x="3507696" y="1783832"/>
                      <a:chExt cx="619595" cy="619595"/>
                    </a:xfrm>
                  </p:grpSpPr>
                  <p:sp>
                    <p:nvSpPr>
                      <p:cNvPr id="18" name="Oval 17">
                        <a:extLst>
                          <a:ext uri="{FF2B5EF4-FFF2-40B4-BE49-F238E27FC236}">
                            <a16:creationId xmlns:a16="http://schemas.microsoft.com/office/drawing/2014/main" id="{318B7C7E-3961-458D-84EF-6BE29E826C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07696" y="1783832"/>
                        <a:ext cx="619595" cy="619595"/>
                      </a:xfrm>
                      <a:prstGeom prst="ellipse">
                        <a:avLst/>
                      </a:prstGeom>
                      <a:solidFill>
                        <a:srgbClr val="B7488C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  <p:sp>
                    <p:nvSpPr>
                      <p:cNvPr id="19" name="Oval 18">
                        <a:extLst>
                          <a:ext uri="{FF2B5EF4-FFF2-40B4-BE49-F238E27FC236}">
                            <a16:creationId xmlns:a16="http://schemas.microsoft.com/office/drawing/2014/main" id="{97AA8F4C-DB9B-4C42-92FE-DE986F5D6B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40174" y="1816310"/>
                        <a:ext cx="554637" cy="554637"/>
                      </a:xfrm>
                      <a:prstGeom prst="ellipse">
                        <a:avLst/>
                      </a:prstGeom>
                      <a:solidFill>
                        <a:srgbClr val="ECECED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/>
                      </a:p>
                    </p:txBody>
                  </p:sp>
                </p:grp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ABB5A731-1919-4EA5-9104-B49AE28C1A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51207" y="2246181"/>
                      <a:ext cx="850065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I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Eurostile BQ" pitchFamily="50" charset="0"/>
                        </a:rPr>
                        <a:t>7</a:t>
                      </a:r>
                      <a:r>
                        <a:rPr lang="en-IN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Eurostile BQ" pitchFamily="50" charset="0"/>
                        </a:rPr>
                        <a:t>%</a:t>
                      </a:r>
                      <a:endParaRPr lang="en-IN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Eurostile BQ" pitchFamily="50" charset="0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CD4BB131-86B0-44AA-B5BC-48CC2B321552}"/>
              </a:ext>
            </a:extLst>
          </p:cNvPr>
          <p:cNvSpPr txBox="1"/>
          <p:nvPr/>
        </p:nvSpPr>
        <p:spPr>
          <a:xfrm>
            <a:off x="700876" y="5150366"/>
            <a:ext cx="65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Logistic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6F8C5E1-0BE7-4C3C-B9B6-55BE38898403}"/>
              </a:ext>
            </a:extLst>
          </p:cNvPr>
          <p:cNvSpPr txBox="1"/>
          <p:nvPr/>
        </p:nvSpPr>
        <p:spPr>
          <a:xfrm>
            <a:off x="1513421" y="5165189"/>
            <a:ext cx="65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Neural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9C52EDC-533C-4CDE-9C4B-D565E1DD23F0}"/>
              </a:ext>
            </a:extLst>
          </p:cNvPr>
          <p:cNvSpPr txBox="1"/>
          <p:nvPr/>
        </p:nvSpPr>
        <p:spPr>
          <a:xfrm>
            <a:off x="2191373" y="5175384"/>
            <a:ext cx="699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Boosted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F5D055A-D907-4FF7-9C8E-E2ABD03159B8}"/>
              </a:ext>
            </a:extLst>
          </p:cNvPr>
          <p:cNvSpPr txBox="1"/>
          <p:nvPr/>
        </p:nvSpPr>
        <p:spPr>
          <a:xfrm>
            <a:off x="2936226" y="5165188"/>
            <a:ext cx="780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Partition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B2BA591-7D46-4446-9B21-8601BABA4C98}"/>
              </a:ext>
            </a:extLst>
          </p:cNvPr>
          <p:cNvSpPr txBox="1"/>
          <p:nvPr/>
        </p:nvSpPr>
        <p:spPr>
          <a:xfrm>
            <a:off x="3650052" y="5150366"/>
            <a:ext cx="808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Bootstrap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66606B9-CF45-44A3-8F24-A731A90A8C92}"/>
              </a:ext>
            </a:extLst>
          </p:cNvPr>
          <p:cNvSpPr/>
          <p:nvPr/>
        </p:nvSpPr>
        <p:spPr>
          <a:xfrm flipV="1">
            <a:off x="290384" y="1061616"/>
            <a:ext cx="4352637" cy="45719"/>
          </a:xfrm>
          <a:prstGeom prst="rect">
            <a:avLst/>
          </a:prstGeom>
          <a:gradFill flip="none" rotWithShape="1">
            <a:gsLst>
              <a:gs pos="75000">
                <a:srgbClr val="B5478B"/>
              </a:gs>
              <a:gs pos="25000">
                <a:srgbClr val="0190AB"/>
              </a:gs>
              <a:gs pos="0">
                <a:srgbClr val="00AD4E"/>
              </a:gs>
              <a:gs pos="50000">
                <a:srgbClr val="624F92"/>
              </a:gs>
              <a:gs pos="100000">
                <a:srgbClr val="DE833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611FB64-5E5F-4536-8B0E-D57A7BD26EF4}"/>
              </a:ext>
            </a:extLst>
          </p:cNvPr>
          <p:cNvSpPr txBox="1"/>
          <p:nvPr/>
        </p:nvSpPr>
        <p:spPr>
          <a:xfrm>
            <a:off x="419272" y="5828550"/>
            <a:ext cx="4094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spc="600" dirty="0">
                <a:solidFill>
                  <a:schemeClr val="tx2"/>
                </a:solidFill>
                <a:latin typeface="Nexa Bold" panose="02000000000000000000" pitchFamily="50" charset="0"/>
              </a:rPr>
              <a:t>Misclassification Rate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10FD322-794A-42A6-AD6A-FB82C11F937E}"/>
              </a:ext>
            </a:extLst>
          </p:cNvPr>
          <p:cNvSpPr txBox="1"/>
          <p:nvPr/>
        </p:nvSpPr>
        <p:spPr>
          <a:xfrm>
            <a:off x="271669" y="178535"/>
            <a:ext cx="11648661" cy="132343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Choosing the best fit model on the basis of various parameters for Classification Problem</a:t>
            </a:r>
          </a:p>
        </p:txBody>
      </p:sp>
    </p:spTree>
    <p:extLst>
      <p:ext uri="{BB962C8B-B14F-4D97-AF65-F5344CB8AC3E}">
        <p14:creationId xmlns:p14="http://schemas.microsoft.com/office/powerpoint/2010/main" val="3903137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47BE8C-5575-4A2F-AFA4-E7D031C9D84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02" y="3947270"/>
            <a:ext cx="4354273" cy="2714333"/>
          </a:xfrm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82CACD26-5240-4BEF-A39D-C46362FF8AE8}"/>
              </a:ext>
            </a:extLst>
          </p:cNvPr>
          <p:cNvGraphicFramePr/>
          <p:nvPr>
            <p:extLst/>
          </p:nvPr>
        </p:nvGraphicFramePr>
        <p:xfrm>
          <a:off x="6213771" y="4021736"/>
          <a:ext cx="4759030" cy="2768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6" name="Graphic 25" descr="Trophy">
            <a:extLst>
              <a:ext uri="{FF2B5EF4-FFF2-40B4-BE49-F238E27FC236}">
                <a16:creationId xmlns:a16="http://schemas.microsoft.com/office/drawing/2014/main" id="{FF48E0B4-C9C2-49E5-91B5-61DAC6185A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27704" y="4390037"/>
            <a:ext cx="914400" cy="914400"/>
          </a:xfrm>
          <a:prstGeom prst="rect">
            <a:avLst/>
          </a:prstGeom>
        </p:spPr>
      </p:pic>
      <p:pic>
        <p:nvPicPr>
          <p:cNvPr id="28" name="Graphic 27" descr="Ribbon">
            <a:extLst>
              <a:ext uri="{FF2B5EF4-FFF2-40B4-BE49-F238E27FC236}">
                <a16:creationId xmlns:a16="http://schemas.microsoft.com/office/drawing/2014/main" id="{E91ECE04-AB2D-4C4D-8809-A29B787F96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18490" y="4663719"/>
            <a:ext cx="584755" cy="584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8713FF-1D25-424F-8E42-3EAFC282582D}"/>
              </a:ext>
            </a:extLst>
          </p:cNvPr>
          <p:cNvSpPr txBox="1"/>
          <p:nvPr/>
        </p:nvSpPr>
        <p:spPr>
          <a:xfrm>
            <a:off x="389439" y="214608"/>
            <a:ext cx="11648661" cy="70788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Further Evaluating the Performance with LIFT and ROC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D7F6E7-868B-4549-9E00-6B130A0149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044" y="1083125"/>
            <a:ext cx="5050065" cy="2777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D1D19-55B7-42E4-9A80-865BAB1CC6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01" y="1114537"/>
            <a:ext cx="4354274" cy="274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60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9AA8-AD90-4094-B7FD-F20F2A7A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942" y="2136776"/>
            <a:ext cx="3156857" cy="635000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07F287-44F9-4713-8370-87B58BC34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70" y="4087840"/>
            <a:ext cx="8760280" cy="2412849"/>
          </a:xfr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C2ABD22-1873-4B45-95B7-252E330FAE62}"/>
              </a:ext>
            </a:extLst>
          </p:cNvPr>
          <p:cNvSpPr txBox="1">
            <a:spLocks/>
          </p:cNvSpPr>
          <p:nvPr/>
        </p:nvSpPr>
        <p:spPr>
          <a:xfrm>
            <a:off x="0" y="4645128"/>
            <a:ext cx="3156857" cy="1855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ROC Curve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6266D-8250-4186-9C69-25DC7908D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567" y="1697353"/>
            <a:ext cx="3940504" cy="22145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5E0A0C-FDD4-49B7-A979-532FB99E7D12}"/>
              </a:ext>
            </a:extLst>
          </p:cNvPr>
          <p:cNvSpPr/>
          <p:nvPr/>
        </p:nvSpPr>
        <p:spPr>
          <a:xfrm>
            <a:off x="8337221" y="949195"/>
            <a:ext cx="253615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LIFT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44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Curve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2D066B-8D97-4FF3-8131-7BA39DA3157B}"/>
              </a:ext>
            </a:extLst>
          </p:cNvPr>
          <p:cNvSpPr txBox="1"/>
          <p:nvPr/>
        </p:nvSpPr>
        <p:spPr>
          <a:xfrm>
            <a:off x="147844" y="225566"/>
            <a:ext cx="11648661" cy="70788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LIFT and ROC CURVE using  Partition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ACCF06-77ED-4439-B234-E0A406B02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6" y="1009650"/>
            <a:ext cx="7335520" cy="3062447"/>
          </a:xfrm>
          <a:prstGeom prst="rect">
            <a:avLst/>
          </a:prstGeom>
        </p:spPr>
      </p:pic>
      <p:pic>
        <p:nvPicPr>
          <p:cNvPr id="11" name="Graphic 10" descr="Arrow: Straight">
            <a:extLst>
              <a:ext uri="{FF2B5EF4-FFF2-40B4-BE49-F238E27FC236}">
                <a16:creationId xmlns:a16="http://schemas.microsoft.com/office/drawing/2014/main" id="{11899078-C5BC-4256-8AD4-B036D4A2C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2821" y="1046322"/>
            <a:ext cx="914400" cy="914400"/>
          </a:xfrm>
          <a:prstGeom prst="rect">
            <a:avLst/>
          </a:prstGeom>
        </p:spPr>
      </p:pic>
      <p:pic>
        <p:nvPicPr>
          <p:cNvPr id="13" name="Graphic 12" descr="Arrow: Slight curve">
            <a:extLst>
              <a:ext uri="{FF2B5EF4-FFF2-40B4-BE49-F238E27FC236}">
                <a16:creationId xmlns:a16="http://schemas.microsoft.com/office/drawing/2014/main" id="{993BC54B-10FB-4F89-BF33-93E6C22060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21675" y="548868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28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853A8FD9-8E34-4DE0-9599-DB72AFDBE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25" y="4012523"/>
            <a:ext cx="7210425" cy="2469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616977-A4C2-4D25-808A-763776B33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25" y="1308997"/>
            <a:ext cx="3612854" cy="2565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7F26D3-4CFA-4B95-B995-3111979558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97"/>
          <a:stretch/>
        </p:blipFill>
        <p:spPr>
          <a:xfrm>
            <a:off x="8461079" y="1318918"/>
            <a:ext cx="3464221" cy="256516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8205320-7015-461B-BF7E-4DB63135A8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1069" y="66689"/>
            <a:ext cx="11664231" cy="120032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n-lt"/>
              </a:rPr>
              <a:t>Next steps for better model accuracy statistics and having a detailed employee profile for prediction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3A02B9-EFF1-435E-AFE4-D130B9E77DB2}"/>
              </a:ext>
            </a:extLst>
          </p:cNvPr>
          <p:cNvSpPr txBox="1"/>
          <p:nvPr/>
        </p:nvSpPr>
        <p:spPr>
          <a:xfrm>
            <a:off x="366460" y="2042430"/>
            <a:ext cx="123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Satisfaction Level</a:t>
            </a:r>
          </a:p>
        </p:txBody>
      </p:sp>
      <p:pic>
        <p:nvPicPr>
          <p:cNvPr id="11" name="Graphic 10" descr="Gauge">
            <a:extLst>
              <a:ext uri="{FF2B5EF4-FFF2-40B4-BE49-F238E27FC236}">
                <a16:creationId xmlns:a16="http://schemas.microsoft.com/office/drawing/2014/main" id="{8CA3DF78-05D5-48D2-8D7A-E6EA2A2769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6460" y="1241920"/>
            <a:ext cx="914400" cy="8548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066D3C-54BE-4CB0-8BE7-AD31172EBB48}"/>
              </a:ext>
            </a:extLst>
          </p:cNvPr>
          <p:cNvSpPr txBox="1"/>
          <p:nvPr/>
        </p:nvSpPr>
        <p:spPr>
          <a:xfrm>
            <a:off x="71948" y="3819178"/>
            <a:ext cx="134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Number of Projects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FE8030-A475-4F74-9E1F-71FEF3C4CBFC}"/>
              </a:ext>
            </a:extLst>
          </p:cNvPr>
          <p:cNvSpPr txBox="1"/>
          <p:nvPr/>
        </p:nvSpPr>
        <p:spPr>
          <a:xfrm>
            <a:off x="2862829" y="5539054"/>
            <a:ext cx="13407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Average Monthly Hours</a:t>
            </a:r>
          </a:p>
        </p:txBody>
      </p:sp>
      <p:pic>
        <p:nvPicPr>
          <p:cNvPr id="16" name="Graphic 15" descr="Stopwatch">
            <a:extLst>
              <a:ext uri="{FF2B5EF4-FFF2-40B4-BE49-F238E27FC236}">
                <a16:creationId xmlns:a16="http://schemas.microsoft.com/office/drawing/2014/main" id="{8C95CF6C-40C0-427C-995E-A25B30D0A7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84832" y="4727215"/>
            <a:ext cx="914400" cy="914400"/>
          </a:xfrm>
          <a:prstGeom prst="rect">
            <a:avLst/>
          </a:prstGeom>
        </p:spPr>
      </p:pic>
      <p:pic>
        <p:nvPicPr>
          <p:cNvPr id="17" name="Graphic 16" descr="Handshake">
            <a:extLst>
              <a:ext uri="{FF2B5EF4-FFF2-40B4-BE49-F238E27FC236}">
                <a16:creationId xmlns:a16="http://schemas.microsoft.com/office/drawing/2014/main" id="{45BDD4C2-ADD8-4F88-B01C-439AB18EE7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76025" y="1311558"/>
            <a:ext cx="914400" cy="914400"/>
          </a:xfrm>
          <a:prstGeom prst="rect">
            <a:avLst/>
          </a:prstGeom>
        </p:spPr>
      </p:pic>
      <p:pic>
        <p:nvPicPr>
          <p:cNvPr id="18" name="Graphic 17" descr="List">
            <a:extLst>
              <a:ext uri="{FF2B5EF4-FFF2-40B4-BE49-F238E27FC236}">
                <a16:creationId xmlns:a16="http://schemas.microsoft.com/office/drawing/2014/main" id="{C183D4F1-C17F-4DBA-8AB6-87CBA47BD9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0193" y="2959763"/>
            <a:ext cx="914400" cy="914400"/>
          </a:xfrm>
          <a:prstGeom prst="rect">
            <a:avLst/>
          </a:prstGeom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25F15DC9-ED5F-4333-89F9-C419B5587FB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851606" y="2036177"/>
            <a:ext cx="1401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Time Spend Company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BBCB5-4368-44C7-BA73-645EAF78985B}"/>
              </a:ext>
            </a:extLst>
          </p:cNvPr>
          <p:cNvSpPr txBox="1"/>
          <p:nvPr/>
        </p:nvSpPr>
        <p:spPr>
          <a:xfrm>
            <a:off x="113741" y="5693743"/>
            <a:ext cx="134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Last Evaluation</a:t>
            </a:r>
          </a:p>
        </p:txBody>
      </p:sp>
      <p:pic>
        <p:nvPicPr>
          <p:cNvPr id="21" name="Graphic 20" descr="Upward trend">
            <a:extLst>
              <a:ext uri="{FF2B5EF4-FFF2-40B4-BE49-F238E27FC236}">
                <a16:creationId xmlns:a16="http://schemas.microsoft.com/office/drawing/2014/main" id="{05BD0C5A-6129-494D-9B7F-DEBE29858C7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6958" y="4896792"/>
            <a:ext cx="914400" cy="914400"/>
          </a:xfrm>
          <a:prstGeom prst="rect">
            <a:avLst/>
          </a:prstGeom>
        </p:spPr>
      </p:pic>
      <p:pic>
        <p:nvPicPr>
          <p:cNvPr id="23" name="Graphic 22" descr="Run">
            <a:extLst>
              <a:ext uri="{FF2B5EF4-FFF2-40B4-BE49-F238E27FC236}">
                <a16:creationId xmlns:a16="http://schemas.microsoft.com/office/drawing/2014/main" id="{BE56083C-5A82-43D0-80C5-752F42D2D4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85085" y="2601501"/>
            <a:ext cx="1986910" cy="198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64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sm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0" y="8878"/>
            <a:ext cx="12192000" cy="6858000"/>
          </a:xfrm>
          <a:prstGeom prst="rect">
            <a:avLst/>
          </a:prstGeom>
          <a:gradFill>
            <a:gsLst>
              <a:gs pos="0">
                <a:srgbClr val="BDC6CB">
                  <a:alpha val="77000"/>
                </a:srgbClr>
              </a:gs>
              <a:gs pos="100000">
                <a:srgbClr val="EEEFF1">
                  <a:alpha val="77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10" name="Group 109"/>
          <p:cNvGrpSpPr/>
          <p:nvPr/>
        </p:nvGrpSpPr>
        <p:grpSpPr>
          <a:xfrm>
            <a:off x="866474" y="855427"/>
            <a:ext cx="10194893" cy="5376300"/>
            <a:chOff x="1478383" y="794467"/>
            <a:chExt cx="10194893" cy="5376300"/>
          </a:xfrm>
        </p:grpSpPr>
        <p:sp>
          <p:nvSpPr>
            <p:cNvPr id="56" name="Oval 55"/>
            <p:cNvSpPr/>
            <p:nvPr/>
          </p:nvSpPr>
          <p:spPr>
            <a:xfrm>
              <a:off x="1478383" y="1277371"/>
              <a:ext cx="4446163" cy="4446163"/>
            </a:xfrm>
            <a:prstGeom prst="ellipse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rgbClr val="DDE1E2"/>
              </a:bgClr>
            </a:pattFill>
            <a:ln>
              <a:noFill/>
            </a:ln>
            <a:effectLst>
              <a:innerShdw blurRad="952500">
                <a:schemeClr val="tx1">
                  <a:lumMod val="50000"/>
                  <a:lumOff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Oval 53"/>
            <p:cNvSpPr/>
            <p:nvPr/>
          </p:nvSpPr>
          <p:spPr>
            <a:xfrm>
              <a:off x="1850758" y="1649746"/>
              <a:ext cx="3701413" cy="3701413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508000" dist="762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7062594" y="1036078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CB117"/>
                </a:gs>
                <a:gs pos="100000">
                  <a:srgbClr val="FFDB3F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7601616" y="2058461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05222"/>
                </a:gs>
                <a:gs pos="100000">
                  <a:srgbClr val="FBA31A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Rectangle: Rounded Corners 21"/>
            <p:cNvSpPr/>
            <p:nvPr/>
          </p:nvSpPr>
          <p:spPr>
            <a:xfrm>
              <a:off x="7981391" y="3080845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6228F"/>
                </a:gs>
                <a:gs pos="100000">
                  <a:srgbClr val="D3509D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7601615" y="4103228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73E8F"/>
                </a:gs>
                <a:gs pos="100000">
                  <a:srgbClr val="6957A1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Rectangle: Rounded Corners 23"/>
            <p:cNvSpPr/>
            <p:nvPr/>
          </p:nvSpPr>
          <p:spPr>
            <a:xfrm>
              <a:off x="7062594" y="5125612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AAA9"/>
                </a:gs>
                <a:gs pos="100000">
                  <a:srgbClr val="00AED0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3885125" y="794467"/>
              <a:ext cx="2688152" cy="5376300"/>
            </a:xfrm>
            <a:custGeom>
              <a:avLst/>
              <a:gdLst>
                <a:gd name="connsiteX0" fmla="*/ 0 w 2688152"/>
                <a:gd name="connsiteY0" fmla="*/ 0 h 5376300"/>
                <a:gd name="connsiteX1" fmla="*/ 2 w 2688152"/>
                <a:gd name="connsiteY1" fmla="*/ 0 h 5376300"/>
                <a:gd name="connsiteX2" fmla="*/ 2688152 w 2688152"/>
                <a:gd name="connsiteY2" fmla="*/ 2688150 h 5376300"/>
                <a:gd name="connsiteX3" fmla="*/ 2 w 2688152"/>
                <a:gd name="connsiteY3" fmla="*/ 5376300 h 5376300"/>
                <a:gd name="connsiteX4" fmla="*/ 0 w 2688152"/>
                <a:gd name="connsiteY4" fmla="*/ 5376300 h 5376300"/>
                <a:gd name="connsiteX5" fmla="*/ 0 w 2688152"/>
                <a:gd name="connsiteY5" fmla="*/ 5268071 h 5376300"/>
                <a:gd name="connsiteX6" fmla="*/ 186213 w 2688152"/>
                <a:gd name="connsiteY6" fmla="*/ 5258902 h 5376300"/>
                <a:gd name="connsiteX7" fmla="*/ 2565270 w 2688152"/>
                <a:gd name="connsiteY7" fmla="*/ 2688151 h 5376300"/>
                <a:gd name="connsiteX8" fmla="*/ 186213 w 2688152"/>
                <a:gd name="connsiteY8" fmla="*/ 117401 h 5376300"/>
                <a:gd name="connsiteX9" fmla="*/ 0 w 2688152"/>
                <a:gd name="connsiteY9" fmla="*/ 108231 h 53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52" h="5376300">
                  <a:moveTo>
                    <a:pt x="0" y="0"/>
                  </a:moveTo>
                  <a:lnTo>
                    <a:pt x="2" y="0"/>
                  </a:lnTo>
                  <a:cubicBezTo>
                    <a:pt x="1484626" y="0"/>
                    <a:pt x="2688152" y="1203526"/>
                    <a:pt x="2688152" y="2688150"/>
                  </a:cubicBezTo>
                  <a:cubicBezTo>
                    <a:pt x="2688152" y="4172775"/>
                    <a:pt x="1484626" y="5376300"/>
                    <a:pt x="2" y="5376300"/>
                  </a:cubicBezTo>
                  <a:lnTo>
                    <a:pt x="0" y="5376300"/>
                  </a:lnTo>
                  <a:lnTo>
                    <a:pt x="0" y="5268071"/>
                  </a:lnTo>
                  <a:lnTo>
                    <a:pt x="186213" y="5258902"/>
                  </a:lnTo>
                  <a:cubicBezTo>
                    <a:pt x="1522494" y="5126571"/>
                    <a:pt x="2565270" y="4026109"/>
                    <a:pt x="2565270" y="2688151"/>
                  </a:cubicBezTo>
                  <a:cubicBezTo>
                    <a:pt x="2565270" y="1350193"/>
                    <a:pt x="1522494" y="249732"/>
                    <a:pt x="186213" y="117401"/>
                  </a:cubicBezTo>
                  <a:lnTo>
                    <a:pt x="0" y="108231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60509C"/>
                </a:gs>
                <a:gs pos="50000">
                  <a:srgbClr val="C74399"/>
                </a:gs>
                <a:gs pos="25000">
                  <a:srgbClr val="F4941D"/>
                </a:gs>
                <a:gs pos="0">
                  <a:srgbClr val="FFD63A"/>
                </a:gs>
                <a:gs pos="100000">
                  <a:srgbClr val="00ACBE"/>
                </a:gs>
              </a:gsLst>
              <a:lin ang="5400000" scaled="1"/>
              <a:tileRect/>
            </a:gradFill>
            <a:ln w="82550">
              <a:solidFill>
                <a:schemeClr val="bg1">
                  <a:lumMod val="95000"/>
                </a:schemeClr>
              </a:solidFill>
            </a:ln>
            <a:effectLst>
              <a:glow rad="76200">
                <a:schemeClr val="accent5">
                  <a:satMod val="175000"/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310723" y="1261625"/>
              <a:ext cx="352449" cy="352449"/>
            </a:xfrm>
            <a:prstGeom prst="ellipse">
              <a:avLst/>
            </a:prstGeom>
            <a:solidFill>
              <a:srgbClr val="FFD539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/>
            <p:cNvSpPr/>
            <p:nvPr/>
          </p:nvSpPr>
          <p:spPr>
            <a:xfrm>
              <a:off x="6122131" y="2284009"/>
              <a:ext cx="352449" cy="352449"/>
            </a:xfrm>
            <a:prstGeom prst="ellipse">
              <a:avLst/>
            </a:prstGeom>
            <a:solidFill>
              <a:srgbClr val="F9951F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/>
            <p:cNvSpPr/>
            <p:nvPr/>
          </p:nvSpPr>
          <p:spPr>
            <a:xfrm>
              <a:off x="6317588" y="3306392"/>
              <a:ext cx="352449" cy="352449"/>
            </a:xfrm>
            <a:prstGeom prst="ellipse">
              <a:avLst/>
            </a:prstGeom>
            <a:solidFill>
              <a:srgbClr val="CC499B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/>
            <p:cNvSpPr/>
            <p:nvPr/>
          </p:nvSpPr>
          <p:spPr>
            <a:xfrm>
              <a:off x="6138006" y="4328776"/>
              <a:ext cx="352449" cy="352449"/>
            </a:xfrm>
            <a:prstGeom prst="ellipse">
              <a:avLst/>
            </a:prstGeom>
            <a:solidFill>
              <a:srgbClr val="64539E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/>
            <p:cNvSpPr/>
            <p:nvPr/>
          </p:nvSpPr>
          <p:spPr>
            <a:xfrm>
              <a:off x="5310723" y="5351159"/>
              <a:ext cx="352449" cy="352449"/>
            </a:xfrm>
            <a:prstGeom prst="ellipse">
              <a:avLst/>
            </a:prstGeom>
            <a:solidFill>
              <a:srgbClr val="00AECD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1" name="Straight Connector 40"/>
            <p:cNvCxnSpPr>
              <a:stCxn id="34" idx="6"/>
              <a:endCxn id="20" idx="1"/>
            </p:cNvCxnSpPr>
            <p:nvPr/>
          </p:nvCxnSpPr>
          <p:spPr>
            <a:xfrm>
              <a:off x="5663172" y="1437850"/>
              <a:ext cx="1399422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cxnSpLocks/>
              <a:stCxn id="35" idx="6"/>
              <a:endCxn id="21" idx="1"/>
            </p:cNvCxnSpPr>
            <p:nvPr/>
          </p:nvCxnSpPr>
          <p:spPr>
            <a:xfrm>
              <a:off x="6474580" y="2460234"/>
              <a:ext cx="112703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cxnSpLocks/>
              <a:stCxn id="36" idx="6"/>
              <a:endCxn id="22" idx="1"/>
            </p:cNvCxnSpPr>
            <p:nvPr/>
          </p:nvCxnSpPr>
          <p:spPr>
            <a:xfrm>
              <a:off x="6670037" y="3482617"/>
              <a:ext cx="1311354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/>
              <a:stCxn id="37" idx="6"/>
              <a:endCxn id="23" idx="1"/>
            </p:cNvCxnSpPr>
            <p:nvPr/>
          </p:nvCxnSpPr>
          <p:spPr>
            <a:xfrm>
              <a:off x="6490455" y="4505001"/>
              <a:ext cx="111116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  <a:stCxn id="38" idx="6"/>
              <a:endCxn id="24" idx="1"/>
            </p:cNvCxnSpPr>
            <p:nvPr/>
          </p:nvCxnSpPr>
          <p:spPr>
            <a:xfrm>
              <a:off x="5663172" y="5527384"/>
              <a:ext cx="1399422" cy="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7137466" y="1115905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Oval 59"/>
            <p:cNvSpPr/>
            <p:nvPr/>
          </p:nvSpPr>
          <p:spPr>
            <a:xfrm>
              <a:off x="7676634" y="2138287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/>
            <p:cNvSpPr/>
            <p:nvPr/>
          </p:nvSpPr>
          <p:spPr>
            <a:xfrm>
              <a:off x="8050386" y="3161920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/>
            <p:cNvSpPr/>
            <p:nvPr/>
          </p:nvSpPr>
          <p:spPr>
            <a:xfrm>
              <a:off x="7676634" y="4183056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Oval 62"/>
            <p:cNvSpPr/>
            <p:nvPr/>
          </p:nvSpPr>
          <p:spPr>
            <a:xfrm>
              <a:off x="7137466" y="5205439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/>
            <p:cNvSpPr/>
            <p:nvPr/>
          </p:nvSpPr>
          <p:spPr>
            <a:xfrm>
              <a:off x="1964415" y="1740532"/>
              <a:ext cx="3474097" cy="3474097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/>
            <p:cNvSpPr/>
            <p:nvPr/>
          </p:nvSpPr>
          <p:spPr>
            <a:xfrm>
              <a:off x="2018723" y="1793986"/>
              <a:ext cx="3367188" cy="3367188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/>
            <p:cNvSpPr/>
            <p:nvPr/>
          </p:nvSpPr>
          <p:spPr>
            <a:xfrm>
              <a:off x="3642887" y="1712814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/>
            <p:cNvSpPr/>
            <p:nvPr/>
          </p:nvSpPr>
          <p:spPr>
            <a:xfrm>
              <a:off x="3642887" y="5128127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/>
            <p:cNvSpPr/>
            <p:nvPr/>
          </p:nvSpPr>
          <p:spPr>
            <a:xfrm>
              <a:off x="536435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/>
            <p:cNvSpPr/>
            <p:nvPr/>
          </p:nvSpPr>
          <p:spPr>
            <a:xfrm>
              <a:off x="194972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1" name="Graphic 70" descr="Laptop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74330" y="3279580"/>
              <a:ext cx="396000" cy="396000"/>
            </a:xfrm>
            <a:prstGeom prst="rect">
              <a:avLst/>
            </a:prstGeom>
          </p:spPr>
        </p:pic>
        <p:pic>
          <p:nvPicPr>
            <p:cNvPr id="73" name="Graphic 72" descr="Monitor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9272" y="4307000"/>
              <a:ext cx="396000" cy="396000"/>
            </a:xfrm>
            <a:prstGeom prst="rect">
              <a:avLst/>
            </a:prstGeom>
          </p:spPr>
        </p:pic>
        <p:pic>
          <p:nvPicPr>
            <p:cNvPr id="75" name="Graphic 74" descr="Smart Phone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61410" y="1239381"/>
              <a:ext cx="396000" cy="396000"/>
            </a:xfrm>
            <a:prstGeom prst="rect">
              <a:avLst/>
            </a:prstGeom>
          </p:spPr>
        </p:pic>
        <p:pic>
          <p:nvPicPr>
            <p:cNvPr id="77" name="Graphic 76" descr="Tablet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99272" y="2262231"/>
              <a:ext cx="396000" cy="396000"/>
            </a:xfrm>
            <a:prstGeom prst="rect">
              <a:avLst/>
            </a:prstGeom>
          </p:spPr>
        </p:pic>
        <p:pic>
          <p:nvPicPr>
            <p:cNvPr id="79" name="Graphic 78" descr="Computer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261410" y="5334674"/>
              <a:ext cx="396000" cy="396000"/>
            </a:xfrm>
            <a:prstGeom prst="rect">
              <a:avLst/>
            </a:prstGeom>
          </p:spPr>
        </p:pic>
        <p:pic>
          <p:nvPicPr>
            <p:cNvPr id="81" name="Graphic 80" descr="Single gear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565919" y="4359281"/>
              <a:ext cx="360000" cy="360000"/>
            </a:xfrm>
            <a:prstGeom prst="rect">
              <a:avLst/>
            </a:prstGeom>
          </p:spPr>
        </p:pic>
        <p:pic>
          <p:nvPicPr>
            <p:cNvPr id="83" name="Graphic 82" descr="Stopwatch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207528" y="3954903"/>
              <a:ext cx="360000" cy="360000"/>
            </a:xfrm>
            <a:prstGeom prst="rect">
              <a:avLst/>
            </a:prstGeom>
          </p:spPr>
        </p:pic>
        <p:pic>
          <p:nvPicPr>
            <p:cNvPr id="85" name="Graphic 84" descr="Lightbulb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520599" y="4701357"/>
              <a:ext cx="360000" cy="360000"/>
            </a:xfrm>
            <a:prstGeom prst="rect">
              <a:avLst/>
            </a:prstGeom>
          </p:spPr>
        </p:pic>
        <p:pic>
          <p:nvPicPr>
            <p:cNvPr id="87" name="Graphic 86" descr="Head with Gears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010956" y="4633974"/>
              <a:ext cx="360000" cy="360000"/>
            </a:xfrm>
            <a:prstGeom prst="rect">
              <a:avLst/>
            </a:prstGeom>
          </p:spPr>
        </p:pic>
        <p:sp>
          <p:nvSpPr>
            <p:cNvPr id="88" name="Oval 87"/>
            <p:cNvSpPr/>
            <p:nvPr/>
          </p:nvSpPr>
          <p:spPr>
            <a:xfrm>
              <a:off x="4041120" y="4826944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Oval 88"/>
            <p:cNvSpPr/>
            <p:nvPr/>
          </p:nvSpPr>
          <p:spPr>
            <a:xfrm>
              <a:off x="4333200" y="4709737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Oval 89"/>
            <p:cNvSpPr/>
            <p:nvPr/>
          </p:nvSpPr>
          <p:spPr>
            <a:xfrm>
              <a:off x="4591554" y="4545692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2" name="Graphic 91" descr="Teacher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238822" y="1826809"/>
              <a:ext cx="914400" cy="914400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2540581" y="2856567"/>
              <a:ext cx="2310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b="1" spc="300" dirty="0">
                  <a:solidFill>
                    <a:schemeClr val="accent5">
                      <a:lumMod val="50000"/>
                    </a:schemeClr>
                  </a:solidFill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Business Insights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2503900" y="3357520"/>
              <a:ext cx="26103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dirty="0">
                  <a:solidFill>
                    <a:schemeClr val="accent5">
                      <a:lumMod val="50000"/>
                    </a:schemeClr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Key factors driving the attrition rate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799272" y="1152986"/>
              <a:ext cx="26103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24%</a:t>
              </a:r>
            </a:p>
            <a:p>
              <a:r>
                <a:rPr lang="en-IN" sz="1100" dirty="0">
                  <a:solidFill>
                    <a:schemeClr val="bg1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Medium and Lower Wage 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412288" y="2167843"/>
              <a:ext cx="26103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10.45%</a:t>
              </a:r>
            </a:p>
            <a:p>
              <a:r>
                <a:rPr lang="en-IN" sz="1100" dirty="0">
                  <a:solidFill>
                    <a:schemeClr val="bg1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Work Allocation: 2 Projects.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818218" y="3185192"/>
              <a:ext cx="26103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44%</a:t>
              </a:r>
            </a:p>
            <a:p>
              <a:r>
                <a:rPr lang="en-IN" sz="2000" dirty="0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Low satisfaction level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8395541" y="4207028"/>
              <a:ext cx="26103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23.68%</a:t>
              </a:r>
            </a:p>
            <a:p>
              <a:r>
                <a:rPr lang="en-IN" sz="1100" dirty="0">
                  <a:solidFill>
                    <a:schemeClr val="bg1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No Promotion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890319" y="5230921"/>
              <a:ext cx="26103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Open Sans Condensed" panose="020B0806030504020204" pitchFamily="34" charset="0"/>
                  <a:ea typeface="Open Sans Condensed" panose="020B0806030504020204" pitchFamily="34" charset="0"/>
                  <a:cs typeface="Open Sans Condensed" panose="020B0806030504020204" pitchFamily="34" charset="0"/>
                </a:rPr>
                <a:t>22%</a:t>
              </a:r>
            </a:p>
            <a:p>
              <a:r>
                <a:rPr lang="en-IN" sz="1100" dirty="0">
                  <a:solidFill>
                    <a:schemeClr val="bg1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rPr>
                <a:t>3-5 years of Work Experience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7682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4" name="Group 1043"/>
          <p:cNvGrpSpPr/>
          <p:nvPr/>
        </p:nvGrpSpPr>
        <p:grpSpPr>
          <a:xfrm>
            <a:off x="1384301" y="1117600"/>
            <a:ext cx="9395460" cy="5207326"/>
            <a:chOff x="1781770" y="399581"/>
            <a:chExt cx="9355371" cy="5791851"/>
          </a:xfrm>
        </p:grpSpPr>
        <p:grpSp>
          <p:nvGrpSpPr>
            <p:cNvPr id="1040" name="Group 1039"/>
            <p:cNvGrpSpPr/>
            <p:nvPr/>
          </p:nvGrpSpPr>
          <p:grpSpPr>
            <a:xfrm>
              <a:off x="1781770" y="399581"/>
              <a:ext cx="2224170" cy="5791851"/>
              <a:chOff x="1781770" y="399581"/>
              <a:chExt cx="2224170" cy="5791851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2442410" y="6145713"/>
                <a:ext cx="1207755" cy="45719"/>
              </a:xfrm>
              <a:prstGeom prst="ellipse">
                <a:avLst/>
              </a:prstGeom>
              <a:solidFill>
                <a:schemeClr val="bg2">
                  <a:lumMod val="25000"/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1781770" y="399581"/>
                <a:ext cx="2224170" cy="5791851"/>
                <a:chOff x="1781770" y="408131"/>
                <a:chExt cx="2224170" cy="5791851"/>
              </a:xfrm>
            </p:grpSpPr>
            <p:grpSp>
              <p:nvGrpSpPr>
                <p:cNvPr id="58" name="Group 57"/>
                <p:cNvGrpSpPr/>
                <p:nvPr/>
              </p:nvGrpSpPr>
              <p:grpSpPr>
                <a:xfrm>
                  <a:off x="1781770" y="408131"/>
                  <a:ext cx="2151601" cy="5791851"/>
                  <a:chOff x="1781770" y="408131"/>
                  <a:chExt cx="2151601" cy="5791851"/>
                </a:xfrm>
              </p:grpSpPr>
              <p:pic>
                <p:nvPicPr>
                  <p:cNvPr id="56" name="Picture 55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artisticBlur/>
                            </a14:imgEffect>
                            <a14:imgEffect>
                              <a14:saturation sat="0"/>
                            </a14:imgEffect>
                            <a14:imgEffect>
                              <a14:brightnessContrast bright="40000"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25128" y="6154263"/>
                    <a:ext cx="1402202" cy="45719"/>
                  </a:xfrm>
                  <a:prstGeom prst="rect">
                    <a:avLst/>
                  </a:prstGeom>
                </p:spPr>
              </p:pic>
              <p:sp>
                <p:nvSpPr>
                  <p:cNvPr id="48" name="Rectangle: Rounded Corners 47"/>
                  <p:cNvSpPr/>
                  <p:nvPr/>
                </p:nvSpPr>
                <p:spPr>
                  <a:xfrm>
                    <a:off x="2119087" y="408131"/>
                    <a:ext cx="1814284" cy="5760442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DB912"/>
                      </a:gs>
                      <a:gs pos="74000">
                        <a:srgbClr val="F36735"/>
                      </a:gs>
                      <a:gs pos="83000">
                        <a:srgbClr val="F36735"/>
                      </a:gs>
                      <a:gs pos="100000">
                        <a:srgbClr val="F25923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>
                    <a:reflection blurRad="6350" stA="52000" endA="300" endPos="9000" dist="12700" dir="5400000" sy="-100000" algn="bl" rotWithShape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52" name="Freeform: Shape 51"/>
                  <p:cNvSpPr/>
                  <p:nvPr/>
                </p:nvSpPr>
                <p:spPr>
                  <a:xfrm rot="20828968" flipV="1">
                    <a:off x="1781770" y="667436"/>
                    <a:ext cx="1265466" cy="2819431"/>
                  </a:xfrm>
                  <a:custGeom>
                    <a:avLst/>
                    <a:gdLst>
                      <a:gd name="connsiteX0" fmla="*/ 667645 w 1313612"/>
                      <a:gd name="connsiteY0" fmla="*/ 2926700 h 2926700"/>
                      <a:gd name="connsiteX1" fmla="*/ 1178841 w 1313612"/>
                      <a:gd name="connsiteY1" fmla="*/ 2680666 h 2926700"/>
                      <a:gd name="connsiteX2" fmla="*/ 1219626 w 1313612"/>
                      <a:gd name="connsiteY2" fmla="*/ 2649805 h 2926700"/>
                      <a:gd name="connsiteX3" fmla="*/ 1237921 w 1313612"/>
                      <a:gd name="connsiteY3" fmla="*/ 2641557 h 2926700"/>
                      <a:gd name="connsiteX4" fmla="*/ 1309013 w 1313612"/>
                      <a:gd name="connsiteY4" fmla="*/ 2453295 h 2926700"/>
                      <a:gd name="connsiteX5" fmla="*/ 783471 w 1313612"/>
                      <a:gd name="connsiteY5" fmla="*/ 149520 h 2926700"/>
                      <a:gd name="connsiteX6" fmla="*/ 637767 w 1313612"/>
                      <a:gd name="connsiteY6" fmla="*/ 10713 h 2926700"/>
                      <a:gd name="connsiteX7" fmla="*/ 626794 w 1313612"/>
                      <a:gd name="connsiteY7" fmla="*/ 10988 h 2926700"/>
                      <a:gd name="connsiteX8" fmla="*/ 572366 w 1313612"/>
                      <a:gd name="connsiteY8" fmla="*/ 0 h 2926700"/>
                      <a:gd name="connsiteX9" fmla="*/ 0 w 1313612"/>
                      <a:gd name="connsiteY9" fmla="*/ 0 h 2926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13612" h="2926700">
                        <a:moveTo>
                          <a:pt x="667645" y="2926700"/>
                        </a:moveTo>
                        <a:lnTo>
                          <a:pt x="1178841" y="2680666"/>
                        </a:lnTo>
                        <a:lnTo>
                          <a:pt x="1219626" y="2649805"/>
                        </a:lnTo>
                        <a:lnTo>
                          <a:pt x="1237921" y="2641557"/>
                        </a:lnTo>
                        <a:cubicBezTo>
                          <a:pt x="1295476" y="2600083"/>
                          <a:pt x="1325784" y="2526811"/>
                          <a:pt x="1309013" y="2453295"/>
                        </a:cubicBezTo>
                        <a:lnTo>
                          <a:pt x="783471" y="149520"/>
                        </a:lnTo>
                        <a:cubicBezTo>
                          <a:pt x="766700" y="76004"/>
                          <a:pt x="707614" y="23125"/>
                          <a:pt x="637767" y="10713"/>
                        </a:cubicBezTo>
                        <a:lnTo>
                          <a:pt x="626794" y="10988"/>
                        </a:lnTo>
                        <a:lnTo>
                          <a:pt x="57236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>
                    <a:outerShdw blurRad="292100" dist="279400" dir="2700000" sx="91000" sy="91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54" name="TextBox 53"/>
                  <p:cNvSpPr txBox="1"/>
                  <p:nvPr/>
                </p:nvSpPr>
                <p:spPr>
                  <a:xfrm>
                    <a:off x="2046517" y="1340788"/>
                    <a:ext cx="812799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4400" b="1" dirty="0">
                        <a:solidFill>
                          <a:srgbClr val="FDB912"/>
                        </a:solidFill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rPr>
                      <a:t>01</a:t>
                    </a:r>
                  </a:p>
                </p:txBody>
              </p:sp>
            </p:grpSp>
            <p:sp>
              <p:nvSpPr>
                <p:cNvPr id="59" name="TextBox 58"/>
                <p:cNvSpPr txBox="1"/>
                <p:nvPr/>
              </p:nvSpPr>
              <p:spPr>
                <a:xfrm>
                  <a:off x="2119087" y="3691992"/>
                  <a:ext cx="188685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400" spc="300" dirty="0">
                      <a:solidFill>
                        <a:schemeClr val="bg1"/>
                      </a:solidFill>
                      <a:latin typeface="Roboto Condensed Light" panose="02000000000000000000" pitchFamily="2" charset="0"/>
                      <a:ea typeface="Roboto Condensed Light" panose="02000000000000000000" pitchFamily="2" charset="0"/>
                      <a:cs typeface="Roboto Condensed Light" panose="02000000000000000000" pitchFamily="2" charset="0"/>
                    </a:rPr>
                    <a:t>EMPLOYEE ENGAGEMENT</a:t>
                  </a:r>
                </a:p>
              </p:txBody>
            </p:sp>
            <p:sp>
              <p:nvSpPr>
                <p:cNvPr id="67" name="TextBox 66"/>
                <p:cNvSpPr txBox="1"/>
                <p:nvPr/>
              </p:nvSpPr>
              <p:spPr>
                <a:xfrm>
                  <a:off x="2111832" y="4214831"/>
                  <a:ext cx="1814283" cy="1169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400" dirty="0">
                      <a:solidFill>
                        <a:schemeClr val="bg1"/>
                      </a:solidFill>
                      <a:latin typeface="Roboto Condensed Light" panose="02000000000000000000" pitchFamily="2" charset="0"/>
                      <a:ea typeface="Roboto Condensed Light" panose="02000000000000000000" pitchFamily="2" charset="0"/>
                      <a:cs typeface="Roboto Condensed Light" panose="02000000000000000000" pitchFamily="2" charset="0"/>
                    </a:rPr>
                    <a:t>HR team should make constant efforts to make  employee engagement.</a:t>
                  </a:r>
                </a:p>
              </p:txBody>
            </p:sp>
          </p:grpSp>
          <p:pic>
            <p:nvPicPr>
              <p:cNvPr id="1024" name="Graphic 1023" descr="Laptop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02313" y="287956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033" name="Graphic 1032" descr="Bar chart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586973" y="5215030"/>
                <a:ext cx="864000" cy="864000"/>
              </a:xfrm>
              <a:prstGeom prst="rect">
                <a:avLst/>
              </a:prstGeom>
            </p:spPr>
          </p:pic>
        </p:grpSp>
        <p:grpSp>
          <p:nvGrpSpPr>
            <p:cNvPr id="1041" name="Group 1040"/>
            <p:cNvGrpSpPr/>
            <p:nvPr/>
          </p:nvGrpSpPr>
          <p:grpSpPr>
            <a:xfrm>
              <a:off x="4178977" y="399581"/>
              <a:ext cx="2308883" cy="5791851"/>
              <a:chOff x="4178977" y="399581"/>
              <a:chExt cx="2308883" cy="5791851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4178977" y="399581"/>
                <a:ext cx="2308883" cy="5791851"/>
                <a:chOff x="1781770" y="408131"/>
                <a:chExt cx="2308883" cy="5791851"/>
              </a:xfrm>
            </p:grpSpPr>
            <p:grpSp>
              <p:nvGrpSpPr>
                <p:cNvPr id="70" name="Group 69"/>
                <p:cNvGrpSpPr/>
                <p:nvPr/>
              </p:nvGrpSpPr>
              <p:grpSpPr>
                <a:xfrm>
                  <a:off x="1781770" y="408131"/>
                  <a:ext cx="2153330" cy="5791851"/>
                  <a:chOff x="1781770" y="408131"/>
                  <a:chExt cx="2153330" cy="5791851"/>
                </a:xfrm>
              </p:grpSpPr>
              <p:pic>
                <p:nvPicPr>
                  <p:cNvPr id="73" name="Picture 72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artisticBlur/>
                            </a14:imgEffect>
                            <a14:imgEffect>
                              <a14:saturation sat="0"/>
                            </a14:imgEffect>
                            <a14:imgEffect>
                              <a14:brightnessContrast bright="40000"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25128" y="6154263"/>
                    <a:ext cx="1402202" cy="45719"/>
                  </a:xfrm>
                  <a:prstGeom prst="rect">
                    <a:avLst/>
                  </a:prstGeom>
                </p:spPr>
              </p:pic>
              <p:sp>
                <p:nvSpPr>
                  <p:cNvPr id="74" name="Rectangle: Rounded Corners 73"/>
                  <p:cNvSpPr/>
                  <p:nvPr/>
                </p:nvSpPr>
                <p:spPr>
                  <a:xfrm>
                    <a:off x="2120816" y="408131"/>
                    <a:ext cx="1814284" cy="5760442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EB67A8"/>
                      </a:gs>
                      <a:gs pos="74000">
                        <a:srgbClr val="BB2B95"/>
                      </a:gs>
                      <a:gs pos="83000">
                        <a:srgbClr val="B1288E"/>
                      </a:gs>
                      <a:gs pos="100000">
                        <a:srgbClr val="B1288E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>
                    <a:reflection blurRad="6350" stA="52000" endA="300" endPos="9000" dist="12700" dir="5400000" sy="-100000" algn="bl" rotWithShape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75" name="Freeform: Shape 74"/>
                  <p:cNvSpPr/>
                  <p:nvPr/>
                </p:nvSpPr>
                <p:spPr>
                  <a:xfrm rot="20828968" flipV="1">
                    <a:off x="1781770" y="667436"/>
                    <a:ext cx="1265466" cy="2819431"/>
                  </a:xfrm>
                  <a:custGeom>
                    <a:avLst/>
                    <a:gdLst>
                      <a:gd name="connsiteX0" fmla="*/ 667645 w 1313612"/>
                      <a:gd name="connsiteY0" fmla="*/ 2926700 h 2926700"/>
                      <a:gd name="connsiteX1" fmla="*/ 1178841 w 1313612"/>
                      <a:gd name="connsiteY1" fmla="*/ 2680666 h 2926700"/>
                      <a:gd name="connsiteX2" fmla="*/ 1219626 w 1313612"/>
                      <a:gd name="connsiteY2" fmla="*/ 2649805 h 2926700"/>
                      <a:gd name="connsiteX3" fmla="*/ 1237921 w 1313612"/>
                      <a:gd name="connsiteY3" fmla="*/ 2641557 h 2926700"/>
                      <a:gd name="connsiteX4" fmla="*/ 1309013 w 1313612"/>
                      <a:gd name="connsiteY4" fmla="*/ 2453295 h 2926700"/>
                      <a:gd name="connsiteX5" fmla="*/ 783471 w 1313612"/>
                      <a:gd name="connsiteY5" fmla="*/ 149520 h 2926700"/>
                      <a:gd name="connsiteX6" fmla="*/ 637767 w 1313612"/>
                      <a:gd name="connsiteY6" fmla="*/ 10713 h 2926700"/>
                      <a:gd name="connsiteX7" fmla="*/ 626794 w 1313612"/>
                      <a:gd name="connsiteY7" fmla="*/ 10988 h 2926700"/>
                      <a:gd name="connsiteX8" fmla="*/ 572366 w 1313612"/>
                      <a:gd name="connsiteY8" fmla="*/ 0 h 2926700"/>
                      <a:gd name="connsiteX9" fmla="*/ 0 w 1313612"/>
                      <a:gd name="connsiteY9" fmla="*/ 0 h 2926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13612" h="2926700">
                        <a:moveTo>
                          <a:pt x="667645" y="2926700"/>
                        </a:moveTo>
                        <a:lnTo>
                          <a:pt x="1178841" y="2680666"/>
                        </a:lnTo>
                        <a:lnTo>
                          <a:pt x="1219626" y="2649805"/>
                        </a:lnTo>
                        <a:lnTo>
                          <a:pt x="1237921" y="2641557"/>
                        </a:lnTo>
                        <a:cubicBezTo>
                          <a:pt x="1295476" y="2600083"/>
                          <a:pt x="1325784" y="2526811"/>
                          <a:pt x="1309013" y="2453295"/>
                        </a:cubicBezTo>
                        <a:lnTo>
                          <a:pt x="783471" y="149520"/>
                        </a:lnTo>
                        <a:cubicBezTo>
                          <a:pt x="766700" y="76004"/>
                          <a:pt x="707614" y="23125"/>
                          <a:pt x="637767" y="10713"/>
                        </a:cubicBezTo>
                        <a:lnTo>
                          <a:pt x="626794" y="10988"/>
                        </a:lnTo>
                        <a:lnTo>
                          <a:pt x="57236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>
                    <a:outerShdw blurRad="292100" dist="279400" dir="2700000" sx="91000" sy="91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77" name="TextBox 76"/>
                  <p:cNvSpPr txBox="1"/>
                  <p:nvPr/>
                </p:nvSpPr>
                <p:spPr>
                  <a:xfrm>
                    <a:off x="2046517" y="1340788"/>
                    <a:ext cx="812799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4400" b="1" dirty="0">
                        <a:solidFill>
                          <a:srgbClr val="EB67A8"/>
                        </a:solidFill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rPr>
                      <a:t>02</a:t>
                    </a:r>
                  </a:p>
                </p:txBody>
              </p:sp>
            </p:grpSp>
            <p:sp>
              <p:nvSpPr>
                <p:cNvPr id="71" name="TextBox 70"/>
                <p:cNvSpPr txBox="1"/>
                <p:nvPr/>
              </p:nvSpPr>
              <p:spPr>
                <a:xfrm>
                  <a:off x="2030761" y="3867441"/>
                  <a:ext cx="20598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600" spc="300" dirty="0">
                      <a:solidFill>
                        <a:schemeClr val="bg1"/>
                      </a:solidFill>
                      <a:latin typeface="Roboto Condensed Light" panose="02000000000000000000" pitchFamily="2" charset="0"/>
                      <a:ea typeface="Roboto Condensed Light" panose="02000000000000000000" pitchFamily="2" charset="0"/>
                      <a:cs typeface="Roboto Condensed Light" panose="02000000000000000000" pitchFamily="2" charset="0"/>
                    </a:rPr>
                    <a:t>RECOGNITION</a:t>
                  </a: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2111832" y="4214831"/>
                  <a:ext cx="1814283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400" dirty="0">
                      <a:solidFill>
                        <a:schemeClr val="bg1"/>
                      </a:solidFill>
                      <a:latin typeface="Roboto Condensed Light" panose="02000000000000000000" pitchFamily="2" charset="0"/>
                      <a:ea typeface="Roboto Condensed Light" panose="02000000000000000000" pitchFamily="2" charset="0"/>
                      <a:cs typeface="Roboto Condensed Light" panose="02000000000000000000" pitchFamily="2" charset="0"/>
                    </a:rPr>
                    <a:t>Rewards and Recognitions makes an employee feel valuable</a:t>
                  </a:r>
                </a:p>
              </p:txBody>
            </p:sp>
          </p:grpSp>
          <p:pic>
            <p:nvPicPr>
              <p:cNvPr id="1031" name="Graphic 1030" descr="Tablet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580123" y="287956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035" name="Graphic 1034" descr="Lightbulb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984180" y="5215030"/>
                <a:ext cx="864000" cy="864000"/>
              </a:xfrm>
              <a:prstGeom prst="rect">
                <a:avLst/>
              </a:prstGeom>
            </p:spPr>
          </p:pic>
        </p:grpSp>
        <p:grpSp>
          <p:nvGrpSpPr>
            <p:cNvPr id="1042" name="Group 1041"/>
            <p:cNvGrpSpPr/>
            <p:nvPr/>
          </p:nvGrpSpPr>
          <p:grpSpPr>
            <a:xfrm>
              <a:off x="6576184" y="399581"/>
              <a:ext cx="2151601" cy="5791851"/>
              <a:chOff x="6576184" y="399581"/>
              <a:chExt cx="2151601" cy="5791851"/>
            </a:xfrm>
          </p:grpSpPr>
          <p:grpSp>
            <p:nvGrpSpPr>
              <p:cNvPr id="78" name="Group 77"/>
              <p:cNvGrpSpPr/>
              <p:nvPr/>
            </p:nvGrpSpPr>
            <p:grpSpPr>
              <a:xfrm>
                <a:off x="6576184" y="399581"/>
                <a:ext cx="2151601" cy="5791851"/>
                <a:chOff x="1781770" y="408131"/>
                <a:chExt cx="2151601" cy="5791851"/>
              </a:xfrm>
            </p:grpSpPr>
            <p:grpSp>
              <p:nvGrpSpPr>
                <p:cNvPr id="79" name="Group 78"/>
                <p:cNvGrpSpPr/>
                <p:nvPr/>
              </p:nvGrpSpPr>
              <p:grpSpPr>
                <a:xfrm>
                  <a:off x="1781770" y="408131"/>
                  <a:ext cx="2151601" cy="5791851"/>
                  <a:chOff x="1781770" y="408131"/>
                  <a:chExt cx="2151601" cy="5791851"/>
                </a:xfrm>
              </p:grpSpPr>
              <p:pic>
                <p:nvPicPr>
                  <p:cNvPr id="82" name="Picture 81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artisticBlur/>
                            </a14:imgEffect>
                            <a14:imgEffect>
                              <a14:saturation sat="0"/>
                            </a14:imgEffect>
                            <a14:imgEffect>
                              <a14:brightnessContrast bright="40000"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25128" y="6154263"/>
                    <a:ext cx="1402202" cy="45719"/>
                  </a:xfrm>
                  <a:prstGeom prst="rect">
                    <a:avLst/>
                  </a:prstGeom>
                </p:spPr>
              </p:pic>
              <p:sp>
                <p:nvSpPr>
                  <p:cNvPr id="83" name="Rectangle: Rounded Corners 82"/>
                  <p:cNvSpPr/>
                  <p:nvPr/>
                </p:nvSpPr>
                <p:spPr>
                  <a:xfrm>
                    <a:off x="2119087" y="408131"/>
                    <a:ext cx="1814284" cy="5760442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7B64AB"/>
                      </a:gs>
                      <a:gs pos="74000">
                        <a:srgbClr val="56489A"/>
                      </a:gs>
                      <a:gs pos="83000">
                        <a:srgbClr val="544797"/>
                      </a:gs>
                      <a:gs pos="100000">
                        <a:srgbClr val="534695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>
                    <a:reflection blurRad="6350" stA="52000" endA="300" endPos="9000" dist="12700" dir="5400000" sy="-100000" algn="bl" rotWithShape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84" name="Freeform: Shape 83"/>
                  <p:cNvSpPr/>
                  <p:nvPr/>
                </p:nvSpPr>
                <p:spPr>
                  <a:xfrm rot="20828968" flipV="1">
                    <a:off x="1781770" y="667436"/>
                    <a:ext cx="1265466" cy="2819431"/>
                  </a:xfrm>
                  <a:custGeom>
                    <a:avLst/>
                    <a:gdLst>
                      <a:gd name="connsiteX0" fmla="*/ 667645 w 1313612"/>
                      <a:gd name="connsiteY0" fmla="*/ 2926700 h 2926700"/>
                      <a:gd name="connsiteX1" fmla="*/ 1178841 w 1313612"/>
                      <a:gd name="connsiteY1" fmla="*/ 2680666 h 2926700"/>
                      <a:gd name="connsiteX2" fmla="*/ 1219626 w 1313612"/>
                      <a:gd name="connsiteY2" fmla="*/ 2649805 h 2926700"/>
                      <a:gd name="connsiteX3" fmla="*/ 1237921 w 1313612"/>
                      <a:gd name="connsiteY3" fmla="*/ 2641557 h 2926700"/>
                      <a:gd name="connsiteX4" fmla="*/ 1309013 w 1313612"/>
                      <a:gd name="connsiteY4" fmla="*/ 2453295 h 2926700"/>
                      <a:gd name="connsiteX5" fmla="*/ 783471 w 1313612"/>
                      <a:gd name="connsiteY5" fmla="*/ 149520 h 2926700"/>
                      <a:gd name="connsiteX6" fmla="*/ 637767 w 1313612"/>
                      <a:gd name="connsiteY6" fmla="*/ 10713 h 2926700"/>
                      <a:gd name="connsiteX7" fmla="*/ 626794 w 1313612"/>
                      <a:gd name="connsiteY7" fmla="*/ 10988 h 2926700"/>
                      <a:gd name="connsiteX8" fmla="*/ 572366 w 1313612"/>
                      <a:gd name="connsiteY8" fmla="*/ 0 h 2926700"/>
                      <a:gd name="connsiteX9" fmla="*/ 0 w 1313612"/>
                      <a:gd name="connsiteY9" fmla="*/ 0 h 2926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13612" h="2926700">
                        <a:moveTo>
                          <a:pt x="667645" y="2926700"/>
                        </a:moveTo>
                        <a:lnTo>
                          <a:pt x="1178841" y="2680666"/>
                        </a:lnTo>
                        <a:lnTo>
                          <a:pt x="1219626" y="2649805"/>
                        </a:lnTo>
                        <a:lnTo>
                          <a:pt x="1237921" y="2641557"/>
                        </a:lnTo>
                        <a:cubicBezTo>
                          <a:pt x="1295476" y="2600083"/>
                          <a:pt x="1325784" y="2526811"/>
                          <a:pt x="1309013" y="2453295"/>
                        </a:cubicBezTo>
                        <a:lnTo>
                          <a:pt x="783471" y="149520"/>
                        </a:lnTo>
                        <a:cubicBezTo>
                          <a:pt x="766700" y="76004"/>
                          <a:pt x="707614" y="23125"/>
                          <a:pt x="637767" y="10713"/>
                        </a:cubicBezTo>
                        <a:lnTo>
                          <a:pt x="626794" y="10988"/>
                        </a:lnTo>
                        <a:lnTo>
                          <a:pt x="57236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>
                    <a:outerShdw blurRad="292100" dist="279400" dir="2700000" sx="91000" sy="91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2046517" y="1340788"/>
                    <a:ext cx="812799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4400" b="1" dirty="0">
                        <a:solidFill>
                          <a:srgbClr val="7B64AB"/>
                        </a:solidFill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rPr>
                      <a:t>03</a:t>
                    </a:r>
                  </a:p>
                </p:txBody>
              </p:sp>
            </p:grpSp>
            <p:sp>
              <p:nvSpPr>
                <p:cNvPr id="80" name="TextBox 79"/>
                <p:cNvSpPr txBox="1"/>
                <p:nvPr/>
              </p:nvSpPr>
              <p:spPr>
                <a:xfrm>
                  <a:off x="2119086" y="3821635"/>
                  <a:ext cx="18142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600" spc="300" dirty="0">
                      <a:solidFill>
                        <a:schemeClr val="bg1"/>
                      </a:solidFill>
                      <a:latin typeface="Roboto Condensed Light" panose="02000000000000000000" pitchFamily="2" charset="0"/>
                      <a:ea typeface="Roboto Condensed Light" panose="02000000000000000000" pitchFamily="2" charset="0"/>
                      <a:cs typeface="Roboto Condensed Light" panose="02000000000000000000" pitchFamily="2" charset="0"/>
                    </a:rPr>
                    <a:t>GROWTH</a:t>
                  </a:r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2111832" y="4214831"/>
                  <a:ext cx="1814283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400" dirty="0">
                      <a:solidFill>
                        <a:schemeClr val="bg1"/>
                      </a:solidFill>
                      <a:latin typeface="Roboto Condensed Light" panose="02000000000000000000" pitchFamily="2" charset="0"/>
                      <a:ea typeface="Roboto Condensed Light" panose="02000000000000000000" pitchFamily="2" charset="0"/>
                      <a:cs typeface="Roboto Condensed Light" panose="02000000000000000000" pitchFamily="2" charset="0"/>
                    </a:rPr>
                    <a:t>Ample growth opportunities should be there(horizontal growth).</a:t>
                  </a:r>
                </a:p>
              </p:txBody>
            </p:sp>
          </p:grpSp>
          <p:pic>
            <p:nvPicPr>
              <p:cNvPr id="1027" name="Graphic 1026" descr="Monitor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977330" y="287956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037" name="Graphic 1036" descr="Magnifying glass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388642" y="5215030"/>
                <a:ext cx="864000" cy="864000"/>
              </a:xfrm>
              <a:prstGeom prst="rect">
                <a:avLst/>
              </a:prstGeom>
            </p:spPr>
          </p:pic>
        </p:grpSp>
        <p:grpSp>
          <p:nvGrpSpPr>
            <p:cNvPr id="1043" name="Group 1042"/>
            <p:cNvGrpSpPr/>
            <p:nvPr/>
          </p:nvGrpSpPr>
          <p:grpSpPr>
            <a:xfrm>
              <a:off x="8973392" y="399581"/>
              <a:ext cx="2163749" cy="5791851"/>
              <a:chOff x="8973392" y="399581"/>
              <a:chExt cx="2163749" cy="5791851"/>
            </a:xfrm>
          </p:grpSpPr>
          <p:grpSp>
            <p:nvGrpSpPr>
              <p:cNvPr id="87" name="Group 86"/>
              <p:cNvGrpSpPr/>
              <p:nvPr/>
            </p:nvGrpSpPr>
            <p:grpSpPr>
              <a:xfrm>
                <a:off x="8973392" y="399581"/>
                <a:ext cx="2163749" cy="5791851"/>
                <a:chOff x="1781770" y="408131"/>
                <a:chExt cx="2163749" cy="5791851"/>
              </a:xfrm>
            </p:grpSpPr>
            <p:grpSp>
              <p:nvGrpSpPr>
                <p:cNvPr id="88" name="Group 87"/>
                <p:cNvGrpSpPr/>
                <p:nvPr/>
              </p:nvGrpSpPr>
              <p:grpSpPr>
                <a:xfrm>
                  <a:off x="1781770" y="408131"/>
                  <a:ext cx="2151601" cy="5791851"/>
                  <a:chOff x="1781770" y="408131"/>
                  <a:chExt cx="2151601" cy="5791851"/>
                </a:xfrm>
              </p:grpSpPr>
              <p:pic>
                <p:nvPicPr>
                  <p:cNvPr id="91" name="Picture 90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artisticBlur/>
                            </a14:imgEffect>
                            <a14:imgEffect>
                              <a14:saturation sat="0"/>
                            </a14:imgEffect>
                            <a14:imgEffect>
                              <a14:brightnessContrast bright="40000"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25128" y="6154263"/>
                    <a:ext cx="1402202" cy="45719"/>
                  </a:xfrm>
                  <a:prstGeom prst="rect">
                    <a:avLst/>
                  </a:prstGeom>
                </p:spPr>
              </p:pic>
              <p:sp>
                <p:nvSpPr>
                  <p:cNvPr id="92" name="Rectangle: Rounded Corners 91"/>
                  <p:cNvSpPr/>
                  <p:nvPr/>
                </p:nvSpPr>
                <p:spPr>
                  <a:xfrm>
                    <a:off x="2119087" y="408131"/>
                    <a:ext cx="1814284" cy="5760442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02B2E9"/>
                      </a:gs>
                      <a:gs pos="74000">
                        <a:srgbClr val="00B8B4"/>
                      </a:gs>
                      <a:gs pos="83000">
                        <a:srgbClr val="00B4B0"/>
                      </a:gs>
                      <a:gs pos="100000">
                        <a:srgbClr val="00AAAA"/>
                      </a:gs>
                    </a:gsLst>
                    <a:lin ang="0" scaled="1"/>
                    <a:tileRect/>
                  </a:gradFill>
                  <a:ln>
                    <a:noFill/>
                  </a:ln>
                  <a:effectLst>
                    <a:reflection blurRad="6350" stA="52000" endA="300" endPos="9000" dist="12700" dir="5400000" sy="-100000" algn="bl" rotWithShape="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93" name="Freeform: Shape 92"/>
                  <p:cNvSpPr/>
                  <p:nvPr/>
                </p:nvSpPr>
                <p:spPr>
                  <a:xfrm rot="20828968" flipV="1">
                    <a:off x="1781770" y="667436"/>
                    <a:ext cx="1265466" cy="2819431"/>
                  </a:xfrm>
                  <a:custGeom>
                    <a:avLst/>
                    <a:gdLst>
                      <a:gd name="connsiteX0" fmla="*/ 667645 w 1313612"/>
                      <a:gd name="connsiteY0" fmla="*/ 2926700 h 2926700"/>
                      <a:gd name="connsiteX1" fmla="*/ 1178841 w 1313612"/>
                      <a:gd name="connsiteY1" fmla="*/ 2680666 h 2926700"/>
                      <a:gd name="connsiteX2" fmla="*/ 1219626 w 1313612"/>
                      <a:gd name="connsiteY2" fmla="*/ 2649805 h 2926700"/>
                      <a:gd name="connsiteX3" fmla="*/ 1237921 w 1313612"/>
                      <a:gd name="connsiteY3" fmla="*/ 2641557 h 2926700"/>
                      <a:gd name="connsiteX4" fmla="*/ 1309013 w 1313612"/>
                      <a:gd name="connsiteY4" fmla="*/ 2453295 h 2926700"/>
                      <a:gd name="connsiteX5" fmla="*/ 783471 w 1313612"/>
                      <a:gd name="connsiteY5" fmla="*/ 149520 h 2926700"/>
                      <a:gd name="connsiteX6" fmla="*/ 637767 w 1313612"/>
                      <a:gd name="connsiteY6" fmla="*/ 10713 h 2926700"/>
                      <a:gd name="connsiteX7" fmla="*/ 626794 w 1313612"/>
                      <a:gd name="connsiteY7" fmla="*/ 10988 h 2926700"/>
                      <a:gd name="connsiteX8" fmla="*/ 572366 w 1313612"/>
                      <a:gd name="connsiteY8" fmla="*/ 0 h 2926700"/>
                      <a:gd name="connsiteX9" fmla="*/ 0 w 1313612"/>
                      <a:gd name="connsiteY9" fmla="*/ 0 h 29267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13612" h="2926700">
                        <a:moveTo>
                          <a:pt x="667645" y="2926700"/>
                        </a:moveTo>
                        <a:lnTo>
                          <a:pt x="1178841" y="2680666"/>
                        </a:lnTo>
                        <a:lnTo>
                          <a:pt x="1219626" y="2649805"/>
                        </a:lnTo>
                        <a:lnTo>
                          <a:pt x="1237921" y="2641557"/>
                        </a:lnTo>
                        <a:cubicBezTo>
                          <a:pt x="1295476" y="2600083"/>
                          <a:pt x="1325784" y="2526811"/>
                          <a:pt x="1309013" y="2453295"/>
                        </a:cubicBezTo>
                        <a:lnTo>
                          <a:pt x="783471" y="149520"/>
                        </a:lnTo>
                        <a:cubicBezTo>
                          <a:pt x="766700" y="76004"/>
                          <a:pt x="707614" y="23125"/>
                          <a:pt x="637767" y="10713"/>
                        </a:cubicBezTo>
                        <a:lnTo>
                          <a:pt x="626794" y="10988"/>
                        </a:lnTo>
                        <a:lnTo>
                          <a:pt x="57236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>
                    <a:outerShdw blurRad="292100" dist="279400" dir="2700000" sx="91000" sy="91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/>
                  </a:p>
                </p:txBody>
              </p:sp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2046517" y="1340788"/>
                    <a:ext cx="812799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IN" sz="4400" b="1" dirty="0">
                        <a:solidFill>
                          <a:srgbClr val="02B2E9"/>
                        </a:solidFill>
                        <a:latin typeface="Open Sans Condensed" panose="020B0806030504020204" pitchFamily="34" charset="0"/>
                        <a:ea typeface="Open Sans Condensed" panose="020B0806030504020204" pitchFamily="34" charset="0"/>
                        <a:cs typeface="Open Sans Condensed" panose="020B0806030504020204" pitchFamily="34" charset="0"/>
                      </a:rPr>
                      <a:t>04</a:t>
                    </a:r>
                  </a:p>
                </p:txBody>
              </p:sp>
            </p:grpSp>
            <p:sp>
              <p:nvSpPr>
                <p:cNvPr id="89" name="TextBox 88"/>
                <p:cNvSpPr txBox="1"/>
                <p:nvPr/>
              </p:nvSpPr>
              <p:spPr>
                <a:xfrm>
                  <a:off x="2119087" y="3853540"/>
                  <a:ext cx="182643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400" spc="300" dirty="0">
                      <a:solidFill>
                        <a:schemeClr val="bg1"/>
                      </a:solidFill>
                      <a:latin typeface="Roboto Condensed Light" panose="02000000000000000000" pitchFamily="2" charset="0"/>
                      <a:ea typeface="Roboto Condensed Light" panose="02000000000000000000" pitchFamily="2" charset="0"/>
                      <a:cs typeface="Roboto Condensed Light" panose="02000000000000000000" pitchFamily="2" charset="0"/>
                    </a:rPr>
                    <a:t>ROOT CAUSE</a:t>
                  </a:r>
                </a:p>
              </p:txBody>
            </p:sp>
            <p:sp>
              <p:nvSpPr>
                <p:cNvPr id="90" name="TextBox 89"/>
                <p:cNvSpPr txBox="1"/>
                <p:nvPr/>
              </p:nvSpPr>
              <p:spPr>
                <a:xfrm>
                  <a:off x="2111832" y="4214831"/>
                  <a:ext cx="1814283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N" sz="1400" dirty="0">
                      <a:solidFill>
                        <a:schemeClr val="bg1"/>
                      </a:solidFill>
                      <a:latin typeface="Roboto Condensed Light" panose="02000000000000000000" pitchFamily="2" charset="0"/>
                      <a:ea typeface="Roboto Condensed Light" panose="02000000000000000000" pitchFamily="2" charset="0"/>
                      <a:cs typeface="Roboto Condensed Light" panose="02000000000000000000" pitchFamily="2" charset="0"/>
                    </a:rPr>
                    <a:t>Perform an In-depth study about the other causes associated with it.</a:t>
                  </a:r>
                </a:p>
              </p:txBody>
            </p:sp>
          </p:grpSp>
          <p:pic>
            <p:nvPicPr>
              <p:cNvPr id="1029" name="Graphic 1028" descr="Smart Phone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374538" y="2879562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039" name="Graphic 1038" descr="Gauge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9778595" y="5215872"/>
                <a:ext cx="864000" cy="864000"/>
              </a:xfrm>
              <a:prstGeom prst="rect">
                <a:avLst/>
              </a:prstGeom>
            </p:spPr>
          </p:pic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9A15D57-694E-42E6-B95B-C321DB7470E9}"/>
              </a:ext>
            </a:extLst>
          </p:cNvPr>
          <p:cNvSpPr txBox="1"/>
          <p:nvPr/>
        </p:nvSpPr>
        <p:spPr>
          <a:xfrm>
            <a:off x="271669" y="45898"/>
            <a:ext cx="11648661" cy="70788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What steps can we take to retain employees?</a:t>
            </a:r>
          </a:p>
        </p:txBody>
      </p:sp>
    </p:spTree>
    <p:extLst>
      <p:ext uri="{BB962C8B-B14F-4D97-AF65-F5344CB8AC3E}">
        <p14:creationId xmlns:p14="http://schemas.microsoft.com/office/powerpoint/2010/main" val="2437790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AB763D-4BCA-4E4F-8EB7-F366BE55B4DF}"/>
              </a:ext>
            </a:extLst>
          </p:cNvPr>
          <p:cNvSpPr txBox="1"/>
          <p:nvPr/>
        </p:nvSpPr>
        <p:spPr>
          <a:xfrm>
            <a:off x="678543" y="1445986"/>
            <a:ext cx="8349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https://www.kaggle.com/ludobenistant/hr-analytics-1/data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https://dupress.deloitte.com/dup-us-en/focus/human-capital-trends/2015/people-and-hr-analytics-human-capital-trends-2015.html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http://data-informed.com/deliver-business-value-with-predictive-workforce-analytics/</a:t>
            </a:r>
            <a:endParaRPr lang="en-US" dirty="0"/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49E1DA7-0279-446C-A92C-4C138F023FE6}"/>
              </a:ext>
            </a:extLst>
          </p:cNvPr>
          <p:cNvSpPr txBox="1">
            <a:spLocks/>
          </p:cNvSpPr>
          <p:nvPr/>
        </p:nvSpPr>
        <p:spPr>
          <a:xfrm>
            <a:off x="261069" y="178658"/>
            <a:ext cx="11664231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76323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654206-3250-4A18-B65B-3DD77F121DE0}"/>
              </a:ext>
            </a:extLst>
          </p:cNvPr>
          <p:cNvSpPr txBox="1"/>
          <p:nvPr/>
        </p:nvSpPr>
        <p:spPr>
          <a:xfrm>
            <a:off x="355685" y="491759"/>
            <a:ext cx="11648661" cy="70788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BUSINESS CASE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384F38-2699-42A8-9EBD-C00394916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378" y="1873188"/>
            <a:ext cx="5990737" cy="449305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A4DB1C7-1664-4C23-8FFE-82B2E3CC9E44}"/>
              </a:ext>
            </a:extLst>
          </p:cNvPr>
          <p:cNvSpPr/>
          <p:nvPr/>
        </p:nvSpPr>
        <p:spPr>
          <a:xfrm>
            <a:off x="251535" y="2074233"/>
            <a:ext cx="4595674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A big company wants to understand why some of their best and most experienced employees are leaving prematurely. The company also wishes to predict which valuable employees will leave next.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altLang="en-US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"You don't build a business. You build people, and people build the business." - Zig Ziglar</a:t>
            </a:r>
            <a:endParaRPr lang="en-US" altLang="en-US" dirty="0">
              <a:latin typeface="Arial" panose="020B0604020202020204" pitchFamily="34" charset="0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591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B7FAEB-2AB5-44A5-B317-D4CA5B2FC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9" y="76200"/>
            <a:ext cx="11006667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770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E0445-4567-489F-8878-4C3F3B80E20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1" y="1825624"/>
            <a:ext cx="12029243" cy="4797117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company wants to understand what factors contributed most to employee turnover and to create a model that can predict if a certain employee will leave the company or not. </a:t>
            </a:r>
            <a:br>
              <a:rPr lang="en-US" dirty="0"/>
            </a:b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goal is to create or improve different retention strategies on targeted employees.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Overall, the implementation of this model will allow management to create better decision-making actions.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829128-BBA8-493E-A395-CA81779D9E51}"/>
              </a:ext>
            </a:extLst>
          </p:cNvPr>
          <p:cNvSpPr txBox="1"/>
          <p:nvPr/>
        </p:nvSpPr>
        <p:spPr>
          <a:xfrm>
            <a:off x="271669" y="509515"/>
            <a:ext cx="11648661" cy="70788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674725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6">
            <a:extLst>
              <a:ext uri="{FF2B5EF4-FFF2-40B4-BE49-F238E27FC236}">
                <a16:creationId xmlns:a16="http://schemas.microsoft.com/office/drawing/2014/main" id="{B455BB6D-213E-4663-8DA9-D59022FAECD8}"/>
              </a:ext>
            </a:extLst>
          </p:cNvPr>
          <p:cNvGrpSpPr/>
          <p:nvPr/>
        </p:nvGrpSpPr>
        <p:grpSpPr>
          <a:xfrm>
            <a:off x="1983820" y="1097551"/>
            <a:ext cx="8429872" cy="5413260"/>
            <a:chOff x="571284" y="1238360"/>
            <a:chExt cx="8429872" cy="5413260"/>
          </a:xfrm>
        </p:grpSpPr>
        <p:sp>
          <p:nvSpPr>
            <p:cNvPr id="5" name="单圆角矩形 39">
              <a:extLst>
                <a:ext uri="{FF2B5EF4-FFF2-40B4-BE49-F238E27FC236}">
                  <a16:creationId xmlns:a16="http://schemas.microsoft.com/office/drawing/2014/main" id="{3296CAB9-47F2-4558-86AA-83AC611EF4FB}"/>
                </a:ext>
              </a:extLst>
            </p:cNvPr>
            <p:cNvSpPr/>
            <p:nvPr/>
          </p:nvSpPr>
          <p:spPr>
            <a:xfrm>
              <a:off x="571284" y="1238360"/>
              <a:ext cx="1679103" cy="926402"/>
            </a:xfrm>
            <a:prstGeom prst="round1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rgbClr val="F8F8F8"/>
              </a:solidFill>
              <a:round/>
              <a:headEnd/>
              <a:tailEnd/>
            </a:ln>
            <a:effectLst>
              <a:outerShdw dist="91581" dir="3378596" algn="ctr" rotWithShape="0">
                <a:srgbClr val="080808">
                  <a:alpha val="50000"/>
                </a:srgbClr>
              </a:outerShdw>
            </a:effectLst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kern="0" dirty="0">
                  <a:solidFill>
                    <a:sysClr val="windowText" lastClr="000000"/>
                  </a:solidFill>
                </a:rPr>
                <a:t>Sample</a:t>
              </a:r>
              <a:endParaRPr lang="zh-CN" altLang="en-US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单圆角矩形 47">
              <a:extLst>
                <a:ext uri="{FF2B5EF4-FFF2-40B4-BE49-F238E27FC236}">
                  <a16:creationId xmlns:a16="http://schemas.microsoft.com/office/drawing/2014/main" id="{01394667-EBF9-4302-910C-AF43A20FDB73}"/>
                </a:ext>
              </a:extLst>
            </p:cNvPr>
            <p:cNvSpPr/>
            <p:nvPr/>
          </p:nvSpPr>
          <p:spPr>
            <a:xfrm>
              <a:off x="2160826" y="2352381"/>
              <a:ext cx="1679103" cy="926402"/>
            </a:xfrm>
            <a:prstGeom prst="round1Rect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rgbClr val="F8F8F8"/>
              </a:solidFill>
              <a:round/>
              <a:headEnd/>
              <a:tailEnd/>
            </a:ln>
            <a:effectLst>
              <a:outerShdw dist="91581" dir="3378596" algn="ctr" rotWithShape="0">
                <a:srgbClr val="080808">
                  <a:alpha val="50000"/>
                </a:srgbClr>
              </a:outerShdw>
            </a:effectLst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kern="0" dirty="0">
                  <a:solidFill>
                    <a:sysClr val="windowText" lastClr="000000"/>
                  </a:solidFill>
                </a:rPr>
                <a:t>Explore</a:t>
              </a:r>
              <a:endParaRPr lang="zh-CN" altLang="en-US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单圆角矩形 51">
              <a:extLst>
                <a:ext uri="{FF2B5EF4-FFF2-40B4-BE49-F238E27FC236}">
                  <a16:creationId xmlns:a16="http://schemas.microsoft.com/office/drawing/2014/main" id="{D7B20313-1156-4F7C-B2E5-A632FED4F7F1}"/>
                </a:ext>
              </a:extLst>
            </p:cNvPr>
            <p:cNvSpPr/>
            <p:nvPr/>
          </p:nvSpPr>
          <p:spPr>
            <a:xfrm>
              <a:off x="3750368" y="3466402"/>
              <a:ext cx="1679103" cy="926402"/>
            </a:xfrm>
            <a:prstGeom prst="round1Rect">
              <a:avLst/>
            </a:prstGeom>
            <a:solidFill>
              <a:srgbClr val="C00000"/>
            </a:solidFill>
            <a:ln w="19050">
              <a:solidFill>
                <a:srgbClr val="F8F8F8"/>
              </a:solidFill>
              <a:round/>
              <a:headEnd/>
              <a:tailEnd/>
            </a:ln>
            <a:effectLst>
              <a:outerShdw dist="91581" dir="3378596" algn="ctr" rotWithShape="0">
                <a:srgbClr val="080808">
                  <a:alpha val="50000"/>
                </a:srgbClr>
              </a:outerShdw>
            </a:effectLst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kern="0" dirty="0">
                  <a:solidFill>
                    <a:sysClr val="windowText" lastClr="000000"/>
                  </a:solidFill>
                </a:rPr>
                <a:t>Modify</a:t>
              </a:r>
              <a:endParaRPr lang="zh-CN" altLang="en-US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单圆角矩形 55">
              <a:extLst>
                <a:ext uri="{FF2B5EF4-FFF2-40B4-BE49-F238E27FC236}">
                  <a16:creationId xmlns:a16="http://schemas.microsoft.com/office/drawing/2014/main" id="{C103B621-5E82-456F-A3E7-EB12613DEB10}"/>
                </a:ext>
              </a:extLst>
            </p:cNvPr>
            <p:cNvSpPr/>
            <p:nvPr/>
          </p:nvSpPr>
          <p:spPr>
            <a:xfrm>
              <a:off x="5339910" y="4580423"/>
              <a:ext cx="1679103" cy="926402"/>
            </a:xfrm>
            <a:prstGeom prst="round1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rgbClr val="F8F8F8"/>
              </a:solidFill>
              <a:round/>
              <a:headEnd/>
              <a:tailEnd/>
            </a:ln>
            <a:effectLst>
              <a:outerShdw dist="91581" dir="3378596" algn="ctr" rotWithShape="0">
                <a:srgbClr val="080808">
                  <a:alpha val="50000"/>
                </a:srgbClr>
              </a:outerShdw>
            </a:effectLst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kern="0" dirty="0">
                  <a:solidFill>
                    <a:sysClr val="windowText" lastClr="000000"/>
                  </a:solidFill>
                </a:rPr>
                <a:t>Model</a:t>
              </a:r>
              <a:endParaRPr lang="zh-CN" altLang="en-US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单圆角矩形 59">
              <a:extLst>
                <a:ext uri="{FF2B5EF4-FFF2-40B4-BE49-F238E27FC236}">
                  <a16:creationId xmlns:a16="http://schemas.microsoft.com/office/drawing/2014/main" id="{2EC41C4D-D5C1-4348-B1C5-5CA67C562D8A}"/>
                </a:ext>
              </a:extLst>
            </p:cNvPr>
            <p:cNvSpPr/>
            <p:nvPr/>
          </p:nvSpPr>
          <p:spPr>
            <a:xfrm>
              <a:off x="6929454" y="5694442"/>
              <a:ext cx="1679103" cy="926402"/>
            </a:xfrm>
            <a:prstGeom prst="round1Rect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rgbClr val="F8F8F8"/>
              </a:solidFill>
              <a:round/>
              <a:headEnd/>
              <a:tailEnd/>
            </a:ln>
            <a:effectLst>
              <a:outerShdw dist="91581" dir="3378596" algn="ctr" rotWithShape="0">
                <a:srgbClr val="080808">
                  <a:alpha val="50000"/>
                </a:srgbClr>
              </a:outerShdw>
            </a:effectLst>
          </p:spPr>
          <p:txBody>
            <a:bodyPr wrap="none" anchor="ctr">
              <a:normAutofit/>
            </a:bodyPr>
            <a:lstStyle/>
            <a:p>
              <a:pPr algn="ctr"/>
              <a:r>
                <a:rPr lang="en-US" altLang="zh-CN" kern="0" dirty="0">
                  <a:solidFill>
                    <a:sysClr val="windowText" lastClr="000000"/>
                  </a:solidFill>
                </a:rPr>
                <a:t>Assess</a:t>
              </a:r>
              <a:endParaRPr lang="zh-CN" altLang="en-US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弧形 76">
              <a:extLst>
                <a:ext uri="{FF2B5EF4-FFF2-40B4-BE49-F238E27FC236}">
                  <a16:creationId xmlns:a16="http://schemas.microsoft.com/office/drawing/2014/main" id="{BFB09DC5-013E-485E-A8E7-6F38063EEB6D}"/>
                </a:ext>
              </a:extLst>
            </p:cNvPr>
            <p:cNvSpPr/>
            <p:nvPr/>
          </p:nvSpPr>
          <p:spPr>
            <a:xfrm>
              <a:off x="1928794" y="2000240"/>
              <a:ext cx="857256" cy="857256"/>
            </a:xfrm>
            <a:prstGeom prst="arc">
              <a:avLst>
                <a:gd name="adj1" fmla="val 16200000"/>
                <a:gd name="adj2" fmla="val 20468322"/>
              </a:avLst>
            </a:prstGeom>
            <a:ln w="3492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弧形 77">
              <a:extLst>
                <a:ext uri="{FF2B5EF4-FFF2-40B4-BE49-F238E27FC236}">
                  <a16:creationId xmlns:a16="http://schemas.microsoft.com/office/drawing/2014/main" id="{62F35F5C-CB4E-4AB6-91A1-5FC48646EAA6}"/>
                </a:ext>
              </a:extLst>
            </p:cNvPr>
            <p:cNvSpPr/>
            <p:nvPr/>
          </p:nvSpPr>
          <p:spPr>
            <a:xfrm>
              <a:off x="3477796" y="3158650"/>
              <a:ext cx="857256" cy="857256"/>
            </a:xfrm>
            <a:prstGeom prst="arc">
              <a:avLst>
                <a:gd name="adj1" fmla="val 16200000"/>
                <a:gd name="adj2" fmla="val 20468322"/>
              </a:avLst>
            </a:prstGeom>
            <a:ln w="3492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弧形 78">
              <a:extLst>
                <a:ext uri="{FF2B5EF4-FFF2-40B4-BE49-F238E27FC236}">
                  <a16:creationId xmlns:a16="http://schemas.microsoft.com/office/drawing/2014/main" id="{3CED157E-B10E-4A3A-BE88-800C6D8DDE45}"/>
                </a:ext>
              </a:extLst>
            </p:cNvPr>
            <p:cNvSpPr/>
            <p:nvPr/>
          </p:nvSpPr>
          <p:spPr>
            <a:xfrm>
              <a:off x="5058330" y="4254707"/>
              <a:ext cx="857256" cy="857256"/>
            </a:xfrm>
            <a:prstGeom prst="arc">
              <a:avLst>
                <a:gd name="adj1" fmla="val 16200000"/>
                <a:gd name="adj2" fmla="val 20468322"/>
              </a:avLst>
            </a:prstGeom>
            <a:ln w="3492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弧形 79">
              <a:extLst>
                <a:ext uri="{FF2B5EF4-FFF2-40B4-BE49-F238E27FC236}">
                  <a16:creationId xmlns:a16="http://schemas.microsoft.com/office/drawing/2014/main" id="{D94A6AC1-CC1B-481E-9446-8D5C3F949F46}"/>
                </a:ext>
              </a:extLst>
            </p:cNvPr>
            <p:cNvSpPr/>
            <p:nvPr/>
          </p:nvSpPr>
          <p:spPr>
            <a:xfrm>
              <a:off x="6646647" y="5419225"/>
              <a:ext cx="857256" cy="857256"/>
            </a:xfrm>
            <a:prstGeom prst="arc">
              <a:avLst>
                <a:gd name="adj1" fmla="val 16200000"/>
                <a:gd name="adj2" fmla="val 20468322"/>
              </a:avLst>
            </a:prstGeom>
            <a:ln w="34925">
              <a:solidFill>
                <a:schemeClr val="accent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38">
              <a:extLst>
                <a:ext uri="{FF2B5EF4-FFF2-40B4-BE49-F238E27FC236}">
                  <a16:creationId xmlns:a16="http://schemas.microsoft.com/office/drawing/2014/main" id="{9A95E01C-5F89-4312-B353-DBE63B947C16}"/>
                </a:ext>
              </a:extLst>
            </p:cNvPr>
            <p:cNvSpPr/>
            <p:nvPr/>
          </p:nvSpPr>
          <p:spPr>
            <a:xfrm>
              <a:off x="4572000" y="2500306"/>
              <a:ext cx="38576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8900" indent="-88900">
                <a:buClr>
                  <a:srgbClr val="0070C0"/>
                </a:buClr>
                <a:buFont typeface="Arial" pitchFamily="34" charset="0"/>
                <a:buChar char="•"/>
              </a:pPr>
              <a:r>
                <a:rPr lang="en-US" dirty="0"/>
                <a:t>Discovering various relationships between the variables</a:t>
              </a:r>
              <a:endParaRPr lang="zh-CN" altLang="en-US" dirty="0"/>
            </a:p>
          </p:txBody>
        </p:sp>
        <p:sp>
          <p:nvSpPr>
            <p:cNvPr id="15" name="矩形 44">
              <a:extLst>
                <a:ext uri="{FF2B5EF4-FFF2-40B4-BE49-F238E27FC236}">
                  <a16:creationId xmlns:a16="http://schemas.microsoft.com/office/drawing/2014/main" id="{0CF50974-44CD-433C-8FCF-31E4A0C2421F}"/>
                </a:ext>
              </a:extLst>
            </p:cNvPr>
            <p:cNvSpPr/>
            <p:nvPr/>
          </p:nvSpPr>
          <p:spPr>
            <a:xfrm>
              <a:off x="2995602" y="1530336"/>
              <a:ext cx="40005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Clr>
                  <a:srgbClr val="0070C0"/>
                </a:buClr>
                <a:buFont typeface="Arial" pitchFamily="34" charset="0"/>
                <a:buChar char="•"/>
              </a:pPr>
              <a:r>
                <a:rPr lang="en-US" dirty="0"/>
                <a:t>Selecting the data set for modeling</a:t>
              </a:r>
            </a:p>
          </p:txBody>
        </p:sp>
        <p:sp>
          <p:nvSpPr>
            <p:cNvPr id="16" name="对角圆角矩形 45">
              <a:extLst>
                <a:ext uri="{FF2B5EF4-FFF2-40B4-BE49-F238E27FC236}">
                  <a16:creationId xmlns:a16="http://schemas.microsoft.com/office/drawing/2014/main" id="{16CC4AC9-62C4-4C71-A738-62BE3987EA3D}"/>
                </a:ext>
              </a:extLst>
            </p:cNvPr>
            <p:cNvSpPr/>
            <p:nvPr/>
          </p:nvSpPr>
          <p:spPr>
            <a:xfrm flipH="1">
              <a:off x="2857488" y="1357298"/>
              <a:ext cx="4386294" cy="714380"/>
            </a:xfrm>
            <a:prstGeom prst="round2DiagRect">
              <a:avLst>
                <a:gd name="adj1" fmla="val 0"/>
                <a:gd name="adj2" fmla="val 32222"/>
              </a:avLst>
            </a:prstGeom>
            <a:noFill/>
            <a:ln w="952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对角圆角矩形 46">
              <a:extLst>
                <a:ext uri="{FF2B5EF4-FFF2-40B4-BE49-F238E27FC236}">
                  <a16:creationId xmlns:a16="http://schemas.microsoft.com/office/drawing/2014/main" id="{AE41FE2A-1CCF-479E-B325-EDADBFAC8D55}"/>
                </a:ext>
              </a:extLst>
            </p:cNvPr>
            <p:cNvSpPr/>
            <p:nvPr/>
          </p:nvSpPr>
          <p:spPr>
            <a:xfrm flipH="1">
              <a:off x="4205278" y="2459038"/>
              <a:ext cx="4386294" cy="714380"/>
            </a:xfrm>
            <a:prstGeom prst="round2DiagRect">
              <a:avLst>
                <a:gd name="adj1" fmla="val 0"/>
                <a:gd name="adj2" fmla="val 32222"/>
              </a:avLst>
            </a:prstGeom>
            <a:noFill/>
            <a:ln w="952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63">
              <a:extLst>
                <a:ext uri="{FF2B5EF4-FFF2-40B4-BE49-F238E27FC236}">
                  <a16:creationId xmlns:a16="http://schemas.microsoft.com/office/drawing/2014/main" id="{5AE864B0-8F9A-472E-84DC-51652EA90CE5}"/>
                </a:ext>
              </a:extLst>
            </p:cNvPr>
            <p:cNvSpPr/>
            <p:nvPr/>
          </p:nvSpPr>
          <p:spPr>
            <a:xfrm>
              <a:off x="5929322" y="3602038"/>
              <a:ext cx="30241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8900" indent="-88900">
                <a:buClr>
                  <a:srgbClr val="0070C0"/>
                </a:buClr>
                <a:buFont typeface="Arial" pitchFamily="34" charset="0"/>
                <a:buChar char="•"/>
              </a:pPr>
              <a:r>
                <a:rPr lang="en-US" dirty="0"/>
                <a:t>Select, create and transform variables for data modeling</a:t>
              </a:r>
            </a:p>
          </p:txBody>
        </p:sp>
        <p:sp>
          <p:nvSpPr>
            <p:cNvPr id="19" name="对角圆角矩形 69">
              <a:extLst>
                <a:ext uri="{FF2B5EF4-FFF2-40B4-BE49-F238E27FC236}">
                  <a16:creationId xmlns:a16="http://schemas.microsoft.com/office/drawing/2014/main" id="{D5AE3EB3-C73D-4294-9E0B-32BDD1BFD3BD}"/>
                </a:ext>
              </a:extLst>
            </p:cNvPr>
            <p:cNvSpPr/>
            <p:nvPr/>
          </p:nvSpPr>
          <p:spPr>
            <a:xfrm flipH="1">
              <a:off x="5753092" y="3560770"/>
              <a:ext cx="3248064" cy="714380"/>
            </a:xfrm>
            <a:prstGeom prst="round2DiagRect">
              <a:avLst>
                <a:gd name="adj1" fmla="val 0"/>
                <a:gd name="adj2" fmla="val 32222"/>
              </a:avLst>
            </a:prstGeom>
            <a:noFill/>
            <a:ln w="952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70">
              <a:extLst>
                <a:ext uri="{FF2B5EF4-FFF2-40B4-BE49-F238E27FC236}">
                  <a16:creationId xmlns:a16="http://schemas.microsoft.com/office/drawing/2014/main" id="{DAC7D6E7-4B64-4971-A282-900924C84B54}"/>
                </a:ext>
              </a:extLst>
            </p:cNvPr>
            <p:cNvSpPr/>
            <p:nvPr/>
          </p:nvSpPr>
          <p:spPr>
            <a:xfrm>
              <a:off x="2017710" y="4922324"/>
              <a:ext cx="30241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8900" indent="-88900">
                <a:buClr>
                  <a:srgbClr val="0070C0"/>
                </a:buClr>
                <a:buFont typeface="Arial" pitchFamily="34" charset="0"/>
                <a:buChar char="•"/>
              </a:pPr>
              <a:r>
                <a:rPr lang="en-US" dirty="0"/>
                <a:t>Applying various modeling</a:t>
              </a:r>
            </a:p>
          </p:txBody>
        </p:sp>
        <p:sp>
          <p:nvSpPr>
            <p:cNvPr id="21" name="矩形 72">
              <a:extLst>
                <a:ext uri="{FF2B5EF4-FFF2-40B4-BE49-F238E27FC236}">
                  <a16:creationId xmlns:a16="http://schemas.microsoft.com/office/drawing/2014/main" id="{4CA17FFD-51B8-45B5-809B-A71327B392EF}"/>
                </a:ext>
              </a:extLst>
            </p:cNvPr>
            <p:cNvSpPr/>
            <p:nvPr/>
          </p:nvSpPr>
          <p:spPr>
            <a:xfrm>
              <a:off x="3390908" y="6109764"/>
              <a:ext cx="302418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8900" indent="-88900">
                <a:buClr>
                  <a:srgbClr val="0070C0"/>
                </a:buClr>
                <a:buFont typeface="Arial" pitchFamily="34" charset="0"/>
                <a:buChar char="•"/>
              </a:pPr>
              <a:r>
                <a:rPr lang="en-US" dirty="0"/>
                <a:t>Evaluation of the modeling</a:t>
              </a:r>
            </a:p>
          </p:txBody>
        </p:sp>
        <p:sp>
          <p:nvSpPr>
            <p:cNvPr id="22" name="对角圆角矩形 74">
              <a:extLst>
                <a:ext uri="{FF2B5EF4-FFF2-40B4-BE49-F238E27FC236}">
                  <a16:creationId xmlns:a16="http://schemas.microsoft.com/office/drawing/2014/main" id="{56CD171E-22F6-427D-B23E-63074C3015D2}"/>
                </a:ext>
              </a:extLst>
            </p:cNvPr>
            <p:cNvSpPr/>
            <p:nvPr/>
          </p:nvSpPr>
          <p:spPr>
            <a:xfrm flipH="1">
              <a:off x="684194" y="4749800"/>
              <a:ext cx="4386294" cy="714380"/>
            </a:xfrm>
            <a:prstGeom prst="round2DiagRect">
              <a:avLst>
                <a:gd name="adj1" fmla="val 0"/>
                <a:gd name="adj2" fmla="val 32222"/>
              </a:avLst>
            </a:prstGeom>
            <a:noFill/>
            <a:ln w="952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对角圆角矩形 75">
              <a:extLst>
                <a:ext uri="{FF2B5EF4-FFF2-40B4-BE49-F238E27FC236}">
                  <a16:creationId xmlns:a16="http://schemas.microsoft.com/office/drawing/2014/main" id="{1D0227E9-C3E7-4310-9731-5733B2BA58C2}"/>
                </a:ext>
              </a:extLst>
            </p:cNvPr>
            <p:cNvSpPr/>
            <p:nvPr/>
          </p:nvSpPr>
          <p:spPr>
            <a:xfrm flipH="1">
              <a:off x="2246302" y="5937240"/>
              <a:ext cx="4386294" cy="714380"/>
            </a:xfrm>
            <a:prstGeom prst="round2DiagRect">
              <a:avLst>
                <a:gd name="adj1" fmla="val 0"/>
                <a:gd name="adj2" fmla="val 32222"/>
              </a:avLst>
            </a:prstGeom>
            <a:noFill/>
            <a:ln w="952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90">
              <a:extLst>
                <a:ext uri="{FF2B5EF4-FFF2-40B4-BE49-F238E27FC236}">
                  <a16:creationId xmlns:a16="http://schemas.microsoft.com/office/drawing/2014/main" id="{9ABA70FD-3780-43AB-B65C-16528EE7CA0F}"/>
                </a:ext>
              </a:extLst>
            </p:cNvPr>
            <p:cNvGrpSpPr/>
            <p:nvPr/>
          </p:nvGrpSpPr>
          <p:grpSpPr>
            <a:xfrm>
              <a:off x="571285" y="1238360"/>
              <a:ext cx="393398" cy="393399"/>
              <a:chOff x="571285" y="1238360"/>
              <a:chExt cx="393398" cy="393399"/>
            </a:xfrm>
          </p:grpSpPr>
          <p:sp>
            <p:nvSpPr>
              <p:cNvPr id="37" name="泪滴形 42">
                <a:extLst>
                  <a:ext uri="{FF2B5EF4-FFF2-40B4-BE49-F238E27FC236}">
                    <a16:creationId xmlns:a16="http://schemas.microsoft.com/office/drawing/2014/main" id="{6F775FD9-1758-4F8B-84F6-647BD4E8206A}"/>
                  </a:ext>
                </a:extLst>
              </p:cNvPr>
              <p:cNvSpPr/>
              <p:nvPr/>
            </p:nvSpPr>
            <p:spPr>
              <a:xfrm rot="16200000">
                <a:off x="571284" y="1238361"/>
                <a:ext cx="393399" cy="393398"/>
              </a:xfrm>
              <a:prstGeom prst="teardrop">
                <a:avLst/>
              </a:prstGeom>
              <a:solidFill>
                <a:schemeClr val="accent2">
                  <a:lumMod val="50000"/>
                </a:schemeClr>
              </a:solidFill>
              <a:ln w="19050">
                <a:solidFill>
                  <a:srgbClr val="F8F8F8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normAutofit fontScale="85000" lnSpcReduction="20000"/>
              </a:bodyPr>
              <a:lstStyle/>
              <a:p>
                <a:pPr algn="ctr"/>
                <a:endParaRPr lang="zh-CN" altLang="en-US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8" name="Shape 2858">
                <a:extLst>
                  <a:ext uri="{FF2B5EF4-FFF2-40B4-BE49-F238E27FC236}">
                    <a16:creationId xmlns:a16="http://schemas.microsoft.com/office/drawing/2014/main" id="{CD0F2A6A-7CAC-4F89-8F4D-B5D52F93FAA4}"/>
                  </a:ext>
                </a:extLst>
              </p:cNvPr>
              <p:cNvSpPr/>
              <p:nvPr/>
            </p:nvSpPr>
            <p:spPr>
              <a:xfrm>
                <a:off x="681010" y="1319198"/>
                <a:ext cx="175347" cy="214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4909"/>
                    </a:moveTo>
                    <a:cubicBezTo>
                      <a:pt x="5498" y="4909"/>
                      <a:pt x="1200" y="4030"/>
                      <a:pt x="1200" y="2945"/>
                    </a:cubicBezTo>
                    <a:cubicBezTo>
                      <a:pt x="1200" y="1861"/>
                      <a:pt x="5498" y="982"/>
                      <a:pt x="10800" y="982"/>
                    </a:cubicBezTo>
                    <a:cubicBezTo>
                      <a:pt x="16102" y="982"/>
                      <a:pt x="20400" y="1861"/>
                      <a:pt x="20400" y="2945"/>
                    </a:cubicBezTo>
                    <a:cubicBezTo>
                      <a:pt x="20400" y="4030"/>
                      <a:pt x="16102" y="4909"/>
                      <a:pt x="10800" y="4909"/>
                    </a:cubicBezTo>
                    <a:moveTo>
                      <a:pt x="20400" y="6873"/>
                    </a:moveTo>
                    <a:cubicBezTo>
                      <a:pt x="20400" y="7957"/>
                      <a:pt x="16102" y="8836"/>
                      <a:pt x="10800" y="8836"/>
                    </a:cubicBezTo>
                    <a:cubicBezTo>
                      <a:pt x="5498" y="8836"/>
                      <a:pt x="1200" y="7957"/>
                      <a:pt x="1200" y="6873"/>
                    </a:cubicBezTo>
                    <a:lnTo>
                      <a:pt x="1200" y="4291"/>
                    </a:lnTo>
                    <a:cubicBezTo>
                      <a:pt x="2993" y="5240"/>
                      <a:pt x="6615" y="5891"/>
                      <a:pt x="10800" y="5891"/>
                    </a:cubicBezTo>
                    <a:cubicBezTo>
                      <a:pt x="14986" y="5891"/>
                      <a:pt x="18607" y="5240"/>
                      <a:pt x="20400" y="4291"/>
                    </a:cubicBezTo>
                    <a:cubicBezTo>
                      <a:pt x="20400" y="4291"/>
                      <a:pt x="20400" y="6873"/>
                      <a:pt x="20400" y="6873"/>
                    </a:cubicBezTo>
                    <a:close/>
                    <a:moveTo>
                      <a:pt x="10800" y="10800"/>
                    </a:moveTo>
                    <a:cubicBezTo>
                      <a:pt x="5498" y="10800"/>
                      <a:pt x="1200" y="9921"/>
                      <a:pt x="1200" y="8836"/>
                    </a:cubicBezTo>
                    <a:cubicBezTo>
                      <a:pt x="1200" y="8672"/>
                      <a:pt x="1309" y="8514"/>
                      <a:pt x="1494" y="8362"/>
                    </a:cubicBezTo>
                    <a:cubicBezTo>
                      <a:pt x="3370" y="9232"/>
                      <a:pt x="6830" y="9818"/>
                      <a:pt x="10800" y="9818"/>
                    </a:cubicBezTo>
                    <a:cubicBezTo>
                      <a:pt x="14770" y="9818"/>
                      <a:pt x="18230" y="9232"/>
                      <a:pt x="20106" y="8362"/>
                    </a:cubicBezTo>
                    <a:cubicBezTo>
                      <a:pt x="20291" y="8514"/>
                      <a:pt x="20400" y="8672"/>
                      <a:pt x="20400" y="8836"/>
                    </a:cubicBezTo>
                    <a:cubicBezTo>
                      <a:pt x="20400" y="9921"/>
                      <a:pt x="16102" y="10800"/>
                      <a:pt x="10800" y="10800"/>
                    </a:cubicBezTo>
                    <a:moveTo>
                      <a:pt x="20400" y="12764"/>
                    </a:moveTo>
                    <a:cubicBezTo>
                      <a:pt x="20400" y="13848"/>
                      <a:pt x="16102" y="14727"/>
                      <a:pt x="10800" y="14727"/>
                    </a:cubicBezTo>
                    <a:cubicBezTo>
                      <a:pt x="5498" y="14727"/>
                      <a:pt x="1200" y="13848"/>
                      <a:pt x="1200" y="12764"/>
                    </a:cubicBezTo>
                    <a:lnTo>
                      <a:pt x="1200" y="10182"/>
                    </a:lnTo>
                    <a:cubicBezTo>
                      <a:pt x="2993" y="11131"/>
                      <a:pt x="6615" y="11782"/>
                      <a:pt x="10800" y="11782"/>
                    </a:cubicBezTo>
                    <a:cubicBezTo>
                      <a:pt x="14986" y="11782"/>
                      <a:pt x="18607" y="11131"/>
                      <a:pt x="20400" y="10182"/>
                    </a:cubicBezTo>
                    <a:cubicBezTo>
                      <a:pt x="20400" y="10182"/>
                      <a:pt x="20400" y="12764"/>
                      <a:pt x="20400" y="12764"/>
                    </a:cubicBezTo>
                    <a:close/>
                    <a:moveTo>
                      <a:pt x="10800" y="16691"/>
                    </a:moveTo>
                    <a:cubicBezTo>
                      <a:pt x="5498" y="16691"/>
                      <a:pt x="1200" y="15812"/>
                      <a:pt x="1200" y="14727"/>
                    </a:cubicBezTo>
                    <a:cubicBezTo>
                      <a:pt x="1200" y="14563"/>
                      <a:pt x="1309" y="14405"/>
                      <a:pt x="1494" y="14253"/>
                    </a:cubicBezTo>
                    <a:cubicBezTo>
                      <a:pt x="3370" y="15123"/>
                      <a:pt x="6830" y="15709"/>
                      <a:pt x="10800" y="15709"/>
                    </a:cubicBezTo>
                    <a:cubicBezTo>
                      <a:pt x="14770" y="15709"/>
                      <a:pt x="18230" y="15123"/>
                      <a:pt x="20106" y="14253"/>
                    </a:cubicBezTo>
                    <a:cubicBezTo>
                      <a:pt x="20291" y="14405"/>
                      <a:pt x="20400" y="14563"/>
                      <a:pt x="20400" y="14727"/>
                    </a:cubicBezTo>
                    <a:cubicBezTo>
                      <a:pt x="20400" y="15812"/>
                      <a:pt x="16102" y="16691"/>
                      <a:pt x="10800" y="16691"/>
                    </a:cubicBezTo>
                    <a:moveTo>
                      <a:pt x="20400" y="18655"/>
                    </a:moveTo>
                    <a:cubicBezTo>
                      <a:pt x="20400" y="19739"/>
                      <a:pt x="16102" y="20618"/>
                      <a:pt x="10800" y="20618"/>
                    </a:cubicBezTo>
                    <a:cubicBezTo>
                      <a:pt x="5498" y="20618"/>
                      <a:pt x="1200" y="19739"/>
                      <a:pt x="1200" y="18655"/>
                    </a:cubicBezTo>
                    <a:lnTo>
                      <a:pt x="1200" y="16073"/>
                    </a:lnTo>
                    <a:cubicBezTo>
                      <a:pt x="2993" y="17022"/>
                      <a:pt x="6615" y="17673"/>
                      <a:pt x="10800" y="17673"/>
                    </a:cubicBezTo>
                    <a:cubicBezTo>
                      <a:pt x="14986" y="17673"/>
                      <a:pt x="18607" y="17022"/>
                      <a:pt x="20400" y="16073"/>
                    </a:cubicBezTo>
                    <a:cubicBezTo>
                      <a:pt x="20400" y="16073"/>
                      <a:pt x="20400" y="18655"/>
                      <a:pt x="20400" y="18655"/>
                    </a:cubicBezTo>
                    <a:close/>
                    <a:moveTo>
                      <a:pt x="21600" y="2945"/>
                    </a:moveTo>
                    <a:cubicBezTo>
                      <a:pt x="21600" y="1319"/>
                      <a:pt x="16765" y="0"/>
                      <a:pt x="10800" y="0"/>
                    </a:cubicBezTo>
                    <a:cubicBezTo>
                      <a:pt x="4835" y="0"/>
                      <a:pt x="0" y="1319"/>
                      <a:pt x="0" y="2945"/>
                    </a:cubicBezTo>
                    <a:lnTo>
                      <a:pt x="0" y="6873"/>
                    </a:lnTo>
                    <a:cubicBezTo>
                      <a:pt x="0" y="7218"/>
                      <a:pt x="229" y="7547"/>
                      <a:pt x="628" y="7855"/>
                    </a:cubicBezTo>
                    <a:cubicBezTo>
                      <a:pt x="229" y="8162"/>
                      <a:pt x="0" y="8492"/>
                      <a:pt x="0" y="8836"/>
                    </a:cubicBezTo>
                    <a:lnTo>
                      <a:pt x="0" y="12764"/>
                    </a:lnTo>
                    <a:cubicBezTo>
                      <a:pt x="0" y="13109"/>
                      <a:pt x="229" y="13438"/>
                      <a:pt x="628" y="13745"/>
                    </a:cubicBezTo>
                    <a:cubicBezTo>
                      <a:pt x="229" y="14053"/>
                      <a:pt x="0" y="14383"/>
                      <a:pt x="0" y="14727"/>
                    </a:cubicBezTo>
                    <a:lnTo>
                      <a:pt x="0" y="18655"/>
                    </a:lnTo>
                    <a:cubicBezTo>
                      <a:pt x="0" y="20281"/>
                      <a:pt x="4835" y="21600"/>
                      <a:pt x="10800" y="21600"/>
                    </a:cubicBezTo>
                    <a:cubicBezTo>
                      <a:pt x="16765" y="21600"/>
                      <a:pt x="21600" y="20281"/>
                      <a:pt x="21600" y="18655"/>
                    </a:cubicBezTo>
                    <a:lnTo>
                      <a:pt x="21600" y="14727"/>
                    </a:lnTo>
                    <a:cubicBezTo>
                      <a:pt x="21600" y="14383"/>
                      <a:pt x="21371" y="14053"/>
                      <a:pt x="20972" y="13745"/>
                    </a:cubicBezTo>
                    <a:cubicBezTo>
                      <a:pt x="21371" y="13438"/>
                      <a:pt x="21600" y="13109"/>
                      <a:pt x="21600" y="12764"/>
                    </a:cubicBezTo>
                    <a:lnTo>
                      <a:pt x="21600" y="8836"/>
                    </a:lnTo>
                    <a:cubicBezTo>
                      <a:pt x="21600" y="8492"/>
                      <a:pt x="21371" y="8162"/>
                      <a:pt x="20972" y="7855"/>
                    </a:cubicBezTo>
                    <a:cubicBezTo>
                      <a:pt x="21371" y="7547"/>
                      <a:pt x="21600" y="7218"/>
                      <a:pt x="21600" y="6873"/>
                    </a:cubicBezTo>
                    <a:cubicBezTo>
                      <a:pt x="21600" y="6873"/>
                      <a:pt x="21600" y="2945"/>
                      <a:pt x="21600" y="294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 eaLnBrk="1" hangingPunct="1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Calibri" charset="0"/>
                  <a:cs typeface="Calibri" charset="0"/>
                  <a:sym typeface="Gill Sans"/>
                </a:endParaRPr>
              </a:p>
            </p:txBody>
          </p:sp>
        </p:grpSp>
        <p:grpSp>
          <p:nvGrpSpPr>
            <p:cNvPr id="25" name="组合 94">
              <a:extLst>
                <a:ext uri="{FF2B5EF4-FFF2-40B4-BE49-F238E27FC236}">
                  <a16:creationId xmlns:a16="http://schemas.microsoft.com/office/drawing/2014/main" id="{5D5A56B1-2412-4301-9BBA-9E746B445CCC}"/>
                </a:ext>
              </a:extLst>
            </p:cNvPr>
            <p:cNvGrpSpPr/>
            <p:nvPr/>
          </p:nvGrpSpPr>
          <p:grpSpPr>
            <a:xfrm>
              <a:off x="6929455" y="5694442"/>
              <a:ext cx="393398" cy="393399"/>
              <a:chOff x="6929455" y="5694442"/>
              <a:chExt cx="393398" cy="393399"/>
            </a:xfrm>
          </p:grpSpPr>
          <p:sp>
            <p:nvSpPr>
              <p:cNvPr id="35" name="泪滴形 61">
                <a:extLst>
                  <a:ext uri="{FF2B5EF4-FFF2-40B4-BE49-F238E27FC236}">
                    <a16:creationId xmlns:a16="http://schemas.microsoft.com/office/drawing/2014/main" id="{43F3C2FB-D598-438B-9652-1BCE48920A43}"/>
                  </a:ext>
                </a:extLst>
              </p:cNvPr>
              <p:cNvSpPr/>
              <p:nvPr/>
            </p:nvSpPr>
            <p:spPr>
              <a:xfrm rot="16200000">
                <a:off x="6929454" y="5694443"/>
                <a:ext cx="393399" cy="393398"/>
              </a:xfrm>
              <a:prstGeom prst="teardrop">
                <a:avLst/>
              </a:prstGeom>
              <a:solidFill>
                <a:schemeClr val="accent2">
                  <a:lumMod val="50000"/>
                </a:schemeClr>
              </a:solidFill>
              <a:ln w="19050">
                <a:solidFill>
                  <a:srgbClr val="F8F8F8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normAutofit fontScale="85000" lnSpcReduction="20000"/>
              </a:bodyPr>
              <a:lstStyle/>
              <a:p>
                <a:pPr algn="ctr"/>
                <a:endParaRPr lang="zh-CN" altLang="en-US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6" name="Shape 2540">
                <a:extLst>
                  <a:ext uri="{FF2B5EF4-FFF2-40B4-BE49-F238E27FC236}">
                    <a16:creationId xmlns:a16="http://schemas.microsoft.com/office/drawing/2014/main" id="{5B618C40-22DF-4956-A78A-2E242126BB87}"/>
                  </a:ext>
                </a:extLst>
              </p:cNvPr>
              <p:cNvSpPr/>
              <p:nvPr/>
            </p:nvSpPr>
            <p:spPr>
              <a:xfrm>
                <a:off x="7010417" y="5776929"/>
                <a:ext cx="214314" cy="214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32" y="6661"/>
                    </a:moveTo>
                    <a:cubicBezTo>
                      <a:pt x="20540" y="6471"/>
                      <a:pt x="20228" y="6473"/>
                      <a:pt x="20038" y="6667"/>
                    </a:cubicBezTo>
                    <a:cubicBezTo>
                      <a:pt x="19903" y="6804"/>
                      <a:pt x="19870" y="7000"/>
                      <a:pt x="19929" y="7171"/>
                    </a:cubicBezTo>
                    <a:lnTo>
                      <a:pt x="19918" y="7175"/>
                    </a:lnTo>
                    <a:cubicBezTo>
                      <a:pt x="20365" y="8298"/>
                      <a:pt x="20618" y="9518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cubicBezTo>
                      <a:pt x="5378" y="20618"/>
                      <a:pt x="982" y="16223"/>
                      <a:pt x="982" y="10800"/>
                    </a:cubicBezTo>
                    <a:cubicBezTo>
                      <a:pt x="982" y="5377"/>
                      <a:pt x="5378" y="982"/>
                      <a:pt x="10800" y="982"/>
                    </a:cubicBezTo>
                    <a:cubicBezTo>
                      <a:pt x="13575" y="982"/>
                      <a:pt x="16077" y="2136"/>
                      <a:pt x="17862" y="3989"/>
                    </a:cubicBezTo>
                    <a:lnTo>
                      <a:pt x="17868" y="3982"/>
                    </a:lnTo>
                    <a:cubicBezTo>
                      <a:pt x="18062" y="4157"/>
                      <a:pt x="18359" y="4153"/>
                      <a:pt x="18544" y="3965"/>
                    </a:cubicBezTo>
                    <a:cubicBezTo>
                      <a:pt x="18734" y="3771"/>
                      <a:pt x="18732" y="3461"/>
                      <a:pt x="18539" y="3270"/>
                    </a:cubicBezTo>
                    <a:cubicBezTo>
                      <a:pt x="18520" y="3252"/>
                      <a:pt x="18496" y="3244"/>
                      <a:pt x="18476" y="3230"/>
                    </a:cubicBezTo>
                    <a:cubicBezTo>
                      <a:pt x="16521" y="1241"/>
                      <a:pt x="13810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4"/>
                      <a:pt x="4835" y="21600"/>
                      <a:pt x="10800" y="21600"/>
                    </a:cubicBezTo>
                    <a:cubicBezTo>
                      <a:pt x="16765" y="21600"/>
                      <a:pt x="21600" y="16764"/>
                      <a:pt x="21600" y="10800"/>
                    </a:cubicBezTo>
                    <a:cubicBezTo>
                      <a:pt x="21600" y="9412"/>
                      <a:pt x="21329" y="8089"/>
                      <a:pt x="20851" y="6869"/>
                    </a:cubicBezTo>
                    <a:cubicBezTo>
                      <a:pt x="20828" y="6794"/>
                      <a:pt x="20793" y="6721"/>
                      <a:pt x="20732" y="6661"/>
                    </a:cubicBezTo>
                    <a:moveTo>
                      <a:pt x="10792" y="13534"/>
                    </a:moveTo>
                    <a:lnTo>
                      <a:pt x="6238" y="8980"/>
                    </a:lnTo>
                    <a:cubicBezTo>
                      <a:pt x="6149" y="8891"/>
                      <a:pt x="6027" y="8836"/>
                      <a:pt x="5891" y="8836"/>
                    </a:cubicBezTo>
                    <a:cubicBezTo>
                      <a:pt x="5620" y="8836"/>
                      <a:pt x="5400" y="9056"/>
                      <a:pt x="5400" y="9327"/>
                    </a:cubicBezTo>
                    <a:cubicBezTo>
                      <a:pt x="5400" y="9463"/>
                      <a:pt x="5455" y="9585"/>
                      <a:pt x="5544" y="9675"/>
                    </a:cubicBezTo>
                    <a:lnTo>
                      <a:pt x="10453" y="14583"/>
                    </a:lnTo>
                    <a:cubicBezTo>
                      <a:pt x="10542" y="14672"/>
                      <a:pt x="10664" y="14727"/>
                      <a:pt x="10800" y="14727"/>
                    </a:cubicBezTo>
                    <a:cubicBezTo>
                      <a:pt x="10940" y="14727"/>
                      <a:pt x="11064" y="14668"/>
                      <a:pt x="11154" y="14574"/>
                    </a:cubicBezTo>
                    <a:lnTo>
                      <a:pt x="11155" y="14576"/>
                    </a:lnTo>
                    <a:lnTo>
                      <a:pt x="19353" y="5988"/>
                    </a:lnTo>
                    <a:cubicBezTo>
                      <a:pt x="19353" y="5989"/>
                      <a:pt x="19354" y="5990"/>
                      <a:pt x="19354" y="5991"/>
                    </a:cubicBezTo>
                    <a:lnTo>
                      <a:pt x="20055" y="5255"/>
                    </a:lnTo>
                    <a:cubicBezTo>
                      <a:pt x="20055" y="5255"/>
                      <a:pt x="20054" y="5254"/>
                      <a:pt x="20054" y="5253"/>
                    </a:cubicBezTo>
                    <a:lnTo>
                      <a:pt x="21464" y="3775"/>
                    </a:lnTo>
                    <a:lnTo>
                      <a:pt x="21463" y="3774"/>
                    </a:lnTo>
                    <a:cubicBezTo>
                      <a:pt x="21547" y="3686"/>
                      <a:pt x="21600" y="3567"/>
                      <a:pt x="21600" y="3436"/>
                    </a:cubicBezTo>
                    <a:cubicBezTo>
                      <a:pt x="21600" y="3166"/>
                      <a:pt x="21380" y="2945"/>
                      <a:pt x="21109" y="2945"/>
                    </a:cubicBezTo>
                    <a:cubicBezTo>
                      <a:pt x="20969" y="2945"/>
                      <a:pt x="20844" y="3005"/>
                      <a:pt x="20755" y="3099"/>
                    </a:cubicBezTo>
                    <a:lnTo>
                      <a:pt x="20754" y="3097"/>
                    </a:lnTo>
                    <a:lnTo>
                      <a:pt x="19493" y="4419"/>
                    </a:lnTo>
                    <a:cubicBezTo>
                      <a:pt x="19492" y="4418"/>
                      <a:pt x="19491" y="4416"/>
                      <a:pt x="19490" y="4415"/>
                    </a:cubicBezTo>
                    <a:lnTo>
                      <a:pt x="18805" y="5133"/>
                    </a:lnTo>
                    <a:cubicBezTo>
                      <a:pt x="18806" y="5134"/>
                      <a:pt x="18807" y="5136"/>
                      <a:pt x="18807" y="5137"/>
                    </a:cubicBezTo>
                    <a:cubicBezTo>
                      <a:pt x="18807" y="5137"/>
                      <a:pt x="10792" y="13534"/>
                      <a:pt x="10792" y="13534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 eaLnBrk="1" hangingPunct="1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Calibri" charset="0"/>
                  <a:cs typeface="Calibri" charset="0"/>
                  <a:sym typeface="Gill Sans"/>
                </a:endParaRPr>
              </a:p>
            </p:txBody>
          </p:sp>
        </p:grpSp>
        <p:grpSp>
          <p:nvGrpSpPr>
            <p:cNvPr id="26" name="组合 92">
              <a:extLst>
                <a:ext uri="{FF2B5EF4-FFF2-40B4-BE49-F238E27FC236}">
                  <a16:creationId xmlns:a16="http://schemas.microsoft.com/office/drawing/2014/main" id="{74C6D7DA-26B4-43DB-88F1-B0B8F387ECCA}"/>
                </a:ext>
              </a:extLst>
            </p:cNvPr>
            <p:cNvGrpSpPr/>
            <p:nvPr/>
          </p:nvGrpSpPr>
          <p:grpSpPr>
            <a:xfrm>
              <a:off x="3750369" y="3466402"/>
              <a:ext cx="393398" cy="393399"/>
              <a:chOff x="3750369" y="3466402"/>
              <a:chExt cx="393398" cy="393399"/>
            </a:xfrm>
          </p:grpSpPr>
          <p:sp>
            <p:nvSpPr>
              <p:cNvPr id="33" name="泪滴形 53">
                <a:extLst>
                  <a:ext uri="{FF2B5EF4-FFF2-40B4-BE49-F238E27FC236}">
                    <a16:creationId xmlns:a16="http://schemas.microsoft.com/office/drawing/2014/main" id="{29AF0A8B-93D7-424B-86E2-431B619BE205}"/>
                  </a:ext>
                </a:extLst>
              </p:cNvPr>
              <p:cNvSpPr/>
              <p:nvPr/>
            </p:nvSpPr>
            <p:spPr>
              <a:xfrm rot="16200000">
                <a:off x="3750368" y="3466403"/>
                <a:ext cx="393399" cy="393398"/>
              </a:xfrm>
              <a:prstGeom prst="teardrop">
                <a:avLst/>
              </a:prstGeom>
              <a:solidFill>
                <a:srgbClr val="C00000"/>
              </a:solidFill>
              <a:ln w="19050">
                <a:solidFill>
                  <a:srgbClr val="F8F8F8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normAutofit fontScale="85000" lnSpcReduction="20000"/>
              </a:bodyPr>
              <a:lstStyle/>
              <a:p>
                <a:pPr algn="ctr"/>
                <a:endParaRPr lang="zh-CN" altLang="en-US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4" name="Shape 2550">
                <a:extLst>
                  <a:ext uri="{FF2B5EF4-FFF2-40B4-BE49-F238E27FC236}">
                    <a16:creationId xmlns:a16="http://schemas.microsoft.com/office/drawing/2014/main" id="{EF777EF8-DC64-433A-846D-FDAA3F68C1A5}"/>
                  </a:ext>
                </a:extLst>
              </p:cNvPr>
              <p:cNvSpPr/>
              <p:nvPr/>
            </p:nvSpPr>
            <p:spPr>
              <a:xfrm>
                <a:off x="3829045" y="3543301"/>
                <a:ext cx="209550" cy="2095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09" y="7364"/>
                    </a:moveTo>
                    <a:cubicBezTo>
                      <a:pt x="20838" y="7364"/>
                      <a:pt x="20618" y="7584"/>
                      <a:pt x="20618" y="7855"/>
                    </a:cubicBezTo>
                    <a:lnTo>
                      <a:pt x="20618" y="18655"/>
                    </a:lnTo>
                    <a:cubicBezTo>
                      <a:pt x="20618" y="19739"/>
                      <a:pt x="19739" y="20618"/>
                      <a:pt x="18655" y="20618"/>
                    </a:cubicBezTo>
                    <a:lnTo>
                      <a:pt x="2945" y="20618"/>
                    </a:lnTo>
                    <a:cubicBezTo>
                      <a:pt x="1861" y="20618"/>
                      <a:pt x="982" y="19739"/>
                      <a:pt x="982" y="18655"/>
                    </a:cubicBezTo>
                    <a:lnTo>
                      <a:pt x="982" y="2945"/>
                    </a:lnTo>
                    <a:cubicBezTo>
                      <a:pt x="982" y="1861"/>
                      <a:pt x="1861" y="982"/>
                      <a:pt x="2945" y="982"/>
                    </a:cubicBezTo>
                    <a:lnTo>
                      <a:pt x="13745" y="982"/>
                    </a:lnTo>
                    <a:cubicBezTo>
                      <a:pt x="14017" y="982"/>
                      <a:pt x="14236" y="762"/>
                      <a:pt x="14236" y="491"/>
                    </a:cubicBezTo>
                    <a:cubicBezTo>
                      <a:pt x="14236" y="220"/>
                      <a:pt x="14017" y="0"/>
                      <a:pt x="13745" y="0"/>
                    </a:cubicBezTo>
                    <a:lnTo>
                      <a:pt x="2945" y="0"/>
                    </a:lnTo>
                    <a:cubicBezTo>
                      <a:pt x="1318" y="0"/>
                      <a:pt x="0" y="1319"/>
                      <a:pt x="0" y="2945"/>
                    </a:cubicBezTo>
                    <a:lnTo>
                      <a:pt x="0" y="18655"/>
                    </a:lnTo>
                    <a:cubicBezTo>
                      <a:pt x="0" y="20282"/>
                      <a:pt x="1318" y="21600"/>
                      <a:pt x="2945" y="21600"/>
                    </a:cubicBezTo>
                    <a:lnTo>
                      <a:pt x="18655" y="21600"/>
                    </a:lnTo>
                    <a:cubicBezTo>
                      <a:pt x="20282" y="21600"/>
                      <a:pt x="21600" y="20282"/>
                      <a:pt x="21600" y="18655"/>
                    </a:cubicBezTo>
                    <a:lnTo>
                      <a:pt x="21600" y="7855"/>
                    </a:lnTo>
                    <a:cubicBezTo>
                      <a:pt x="21600" y="7584"/>
                      <a:pt x="21380" y="7364"/>
                      <a:pt x="21109" y="7364"/>
                    </a:cubicBezTo>
                    <a:moveTo>
                      <a:pt x="7006" y="12764"/>
                    </a:moveTo>
                    <a:lnTo>
                      <a:pt x="8836" y="12764"/>
                    </a:lnTo>
                    <a:lnTo>
                      <a:pt x="8836" y="14594"/>
                    </a:lnTo>
                    <a:lnTo>
                      <a:pt x="6627" y="14973"/>
                    </a:lnTo>
                    <a:cubicBezTo>
                      <a:pt x="6627" y="14973"/>
                      <a:pt x="7006" y="12764"/>
                      <a:pt x="7006" y="12764"/>
                    </a:cubicBezTo>
                    <a:close/>
                    <a:moveTo>
                      <a:pt x="16775" y="2742"/>
                    </a:moveTo>
                    <a:lnTo>
                      <a:pt x="18858" y="4825"/>
                    </a:lnTo>
                    <a:lnTo>
                      <a:pt x="9818" y="13865"/>
                    </a:lnTo>
                    <a:lnTo>
                      <a:pt x="9818" y="11782"/>
                    </a:lnTo>
                    <a:lnTo>
                      <a:pt x="7736" y="11782"/>
                    </a:lnTo>
                    <a:cubicBezTo>
                      <a:pt x="7736" y="11782"/>
                      <a:pt x="16775" y="2742"/>
                      <a:pt x="16775" y="2742"/>
                    </a:cubicBezTo>
                    <a:close/>
                    <a:moveTo>
                      <a:pt x="18104" y="1414"/>
                    </a:moveTo>
                    <a:cubicBezTo>
                      <a:pt x="18371" y="1147"/>
                      <a:pt x="18739" y="982"/>
                      <a:pt x="19145" y="982"/>
                    </a:cubicBezTo>
                    <a:cubicBezTo>
                      <a:pt x="19959" y="982"/>
                      <a:pt x="20618" y="1642"/>
                      <a:pt x="20618" y="2455"/>
                    </a:cubicBezTo>
                    <a:cubicBezTo>
                      <a:pt x="20618" y="2861"/>
                      <a:pt x="20453" y="3230"/>
                      <a:pt x="20187" y="3496"/>
                    </a:cubicBezTo>
                    <a:lnTo>
                      <a:pt x="19552" y="4131"/>
                    </a:lnTo>
                    <a:lnTo>
                      <a:pt x="17469" y="2048"/>
                    </a:lnTo>
                    <a:cubicBezTo>
                      <a:pt x="17469" y="2048"/>
                      <a:pt x="18104" y="1414"/>
                      <a:pt x="18104" y="1414"/>
                    </a:cubicBezTo>
                    <a:close/>
                    <a:moveTo>
                      <a:pt x="5400" y="16200"/>
                    </a:moveTo>
                    <a:lnTo>
                      <a:pt x="9590" y="15481"/>
                    </a:lnTo>
                    <a:lnTo>
                      <a:pt x="20881" y="4190"/>
                    </a:lnTo>
                    <a:cubicBezTo>
                      <a:pt x="21325" y="3746"/>
                      <a:pt x="21600" y="3133"/>
                      <a:pt x="21600" y="2455"/>
                    </a:cubicBezTo>
                    <a:cubicBezTo>
                      <a:pt x="21600" y="1099"/>
                      <a:pt x="20501" y="0"/>
                      <a:pt x="19145" y="0"/>
                    </a:cubicBezTo>
                    <a:cubicBezTo>
                      <a:pt x="18468" y="0"/>
                      <a:pt x="17854" y="275"/>
                      <a:pt x="17410" y="719"/>
                    </a:cubicBezTo>
                    <a:lnTo>
                      <a:pt x="6119" y="12010"/>
                    </a:lnTo>
                    <a:cubicBezTo>
                      <a:pt x="6119" y="12010"/>
                      <a:pt x="5400" y="16200"/>
                      <a:pt x="5400" y="1620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 eaLnBrk="1" hangingPunct="1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Calibri" charset="0"/>
                  <a:cs typeface="Calibri" charset="0"/>
                  <a:sym typeface="Gill Sans"/>
                </a:endParaRPr>
              </a:p>
            </p:txBody>
          </p:sp>
        </p:grpSp>
        <p:grpSp>
          <p:nvGrpSpPr>
            <p:cNvPr id="27" name="组合 93">
              <a:extLst>
                <a:ext uri="{FF2B5EF4-FFF2-40B4-BE49-F238E27FC236}">
                  <a16:creationId xmlns:a16="http://schemas.microsoft.com/office/drawing/2014/main" id="{C9B9B420-AA68-4608-876D-EAF1FBFE8185}"/>
                </a:ext>
              </a:extLst>
            </p:cNvPr>
            <p:cNvGrpSpPr/>
            <p:nvPr/>
          </p:nvGrpSpPr>
          <p:grpSpPr>
            <a:xfrm>
              <a:off x="5339911" y="4580423"/>
              <a:ext cx="393398" cy="393399"/>
              <a:chOff x="5339911" y="4580423"/>
              <a:chExt cx="393398" cy="393399"/>
            </a:xfrm>
          </p:grpSpPr>
          <p:sp>
            <p:nvSpPr>
              <p:cNvPr id="31" name="泪滴形 57">
                <a:extLst>
                  <a:ext uri="{FF2B5EF4-FFF2-40B4-BE49-F238E27FC236}">
                    <a16:creationId xmlns:a16="http://schemas.microsoft.com/office/drawing/2014/main" id="{8723B718-6CB4-4272-A9B8-4DA01DC32593}"/>
                  </a:ext>
                </a:extLst>
              </p:cNvPr>
              <p:cNvSpPr/>
              <p:nvPr/>
            </p:nvSpPr>
            <p:spPr>
              <a:xfrm rot="16200000">
                <a:off x="5339910" y="4580424"/>
                <a:ext cx="393399" cy="393398"/>
              </a:xfrm>
              <a:prstGeom prst="teardrop">
                <a:avLst/>
              </a:prstGeom>
              <a:solidFill>
                <a:schemeClr val="accent6">
                  <a:lumMod val="50000"/>
                </a:schemeClr>
              </a:solidFill>
              <a:ln w="19050">
                <a:solidFill>
                  <a:srgbClr val="F8F8F8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normAutofit fontScale="85000" lnSpcReduction="20000"/>
              </a:bodyPr>
              <a:lstStyle/>
              <a:p>
                <a:pPr algn="ctr"/>
                <a:endParaRPr lang="zh-CN" altLang="en-US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2" name="Shape 2624">
                <a:extLst>
                  <a:ext uri="{FF2B5EF4-FFF2-40B4-BE49-F238E27FC236}">
                    <a16:creationId xmlns:a16="http://schemas.microsoft.com/office/drawing/2014/main" id="{367774A0-2370-4207-A333-E346614CBF5A}"/>
                  </a:ext>
                </a:extLst>
              </p:cNvPr>
              <p:cNvSpPr/>
              <p:nvPr/>
            </p:nvSpPr>
            <p:spPr>
              <a:xfrm>
                <a:off x="5429256" y="4643446"/>
                <a:ext cx="209550" cy="2095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82" y="6873"/>
                    </a:moveTo>
                    <a:lnTo>
                      <a:pt x="20618" y="6873"/>
                    </a:lnTo>
                    <a:lnTo>
                      <a:pt x="20618" y="7855"/>
                    </a:lnTo>
                    <a:lnTo>
                      <a:pt x="982" y="7855"/>
                    </a:lnTo>
                    <a:cubicBezTo>
                      <a:pt x="982" y="7855"/>
                      <a:pt x="982" y="6873"/>
                      <a:pt x="982" y="6873"/>
                    </a:cubicBezTo>
                    <a:close/>
                    <a:moveTo>
                      <a:pt x="16691" y="8836"/>
                    </a:moveTo>
                    <a:lnTo>
                      <a:pt x="18655" y="8836"/>
                    </a:lnTo>
                    <a:lnTo>
                      <a:pt x="18655" y="17673"/>
                    </a:lnTo>
                    <a:lnTo>
                      <a:pt x="16691" y="17673"/>
                    </a:lnTo>
                    <a:cubicBezTo>
                      <a:pt x="16691" y="17673"/>
                      <a:pt x="16691" y="8836"/>
                      <a:pt x="16691" y="8836"/>
                    </a:cubicBezTo>
                    <a:close/>
                    <a:moveTo>
                      <a:pt x="13745" y="8836"/>
                    </a:moveTo>
                    <a:lnTo>
                      <a:pt x="15709" y="8836"/>
                    </a:lnTo>
                    <a:lnTo>
                      <a:pt x="15709" y="17673"/>
                    </a:lnTo>
                    <a:lnTo>
                      <a:pt x="13745" y="17673"/>
                    </a:lnTo>
                    <a:cubicBezTo>
                      <a:pt x="13745" y="17673"/>
                      <a:pt x="13745" y="8836"/>
                      <a:pt x="13745" y="8836"/>
                    </a:cubicBezTo>
                    <a:close/>
                    <a:moveTo>
                      <a:pt x="8836" y="8836"/>
                    </a:moveTo>
                    <a:lnTo>
                      <a:pt x="12764" y="8836"/>
                    </a:lnTo>
                    <a:lnTo>
                      <a:pt x="12764" y="17673"/>
                    </a:lnTo>
                    <a:lnTo>
                      <a:pt x="8836" y="17673"/>
                    </a:lnTo>
                    <a:cubicBezTo>
                      <a:pt x="8836" y="17673"/>
                      <a:pt x="8836" y="8836"/>
                      <a:pt x="8836" y="8836"/>
                    </a:cubicBezTo>
                    <a:close/>
                    <a:moveTo>
                      <a:pt x="5891" y="8836"/>
                    </a:moveTo>
                    <a:lnTo>
                      <a:pt x="7855" y="8836"/>
                    </a:lnTo>
                    <a:lnTo>
                      <a:pt x="7855" y="17673"/>
                    </a:lnTo>
                    <a:lnTo>
                      <a:pt x="5891" y="17673"/>
                    </a:lnTo>
                    <a:cubicBezTo>
                      <a:pt x="5891" y="17673"/>
                      <a:pt x="5891" y="8836"/>
                      <a:pt x="5891" y="8836"/>
                    </a:cubicBezTo>
                    <a:close/>
                    <a:moveTo>
                      <a:pt x="2945" y="8836"/>
                    </a:moveTo>
                    <a:lnTo>
                      <a:pt x="4909" y="8836"/>
                    </a:lnTo>
                    <a:lnTo>
                      <a:pt x="4909" y="17673"/>
                    </a:lnTo>
                    <a:lnTo>
                      <a:pt x="2945" y="17673"/>
                    </a:lnTo>
                    <a:cubicBezTo>
                      <a:pt x="2945" y="17673"/>
                      <a:pt x="2945" y="8836"/>
                      <a:pt x="2945" y="8836"/>
                    </a:cubicBezTo>
                    <a:close/>
                    <a:moveTo>
                      <a:pt x="19773" y="18655"/>
                    </a:moveTo>
                    <a:lnTo>
                      <a:pt x="20428" y="20618"/>
                    </a:lnTo>
                    <a:lnTo>
                      <a:pt x="1172" y="20618"/>
                    </a:lnTo>
                    <a:lnTo>
                      <a:pt x="1827" y="18655"/>
                    </a:lnTo>
                    <a:cubicBezTo>
                      <a:pt x="1827" y="18655"/>
                      <a:pt x="19773" y="18655"/>
                      <a:pt x="19773" y="18655"/>
                    </a:cubicBezTo>
                    <a:close/>
                    <a:moveTo>
                      <a:pt x="10800" y="1056"/>
                    </a:moveTo>
                    <a:lnTo>
                      <a:pt x="19261" y="5891"/>
                    </a:lnTo>
                    <a:lnTo>
                      <a:pt x="2339" y="5891"/>
                    </a:lnTo>
                    <a:cubicBezTo>
                      <a:pt x="2339" y="5891"/>
                      <a:pt x="10800" y="1056"/>
                      <a:pt x="10800" y="1056"/>
                    </a:cubicBezTo>
                    <a:close/>
                    <a:moveTo>
                      <a:pt x="21109" y="8836"/>
                    </a:moveTo>
                    <a:cubicBezTo>
                      <a:pt x="21380" y="8836"/>
                      <a:pt x="21600" y="8617"/>
                      <a:pt x="21600" y="8345"/>
                    </a:cubicBezTo>
                    <a:lnTo>
                      <a:pt x="21600" y="6382"/>
                    </a:lnTo>
                    <a:cubicBezTo>
                      <a:pt x="21600" y="6200"/>
                      <a:pt x="21496" y="6047"/>
                      <a:pt x="21349" y="5963"/>
                    </a:cubicBezTo>
                    <a:lnTo>
                      <a:pt x="21353" y="5956"/>
                    </a:lnTo>
                    <a:lnTo>
                      <a:pt x="11044" y="65"/>
                    </a:lnTo>
                    <a:lnTo>
                      <a:pt x="11040" y="72"/>
                    </a:lnTo>
                    <a:cubicBezTo>
                      <a:pt x="10968" y="30"/>
                      <a:pt x="10889" y="0"/>
                      <a:pt x="10800" y="0"/>
                    </a:cubicBezTo>
                    <a:cubicBezTo>
                      <a:pt x="10711" y="0"/>
                      <a:pt x="10632" y="30"/>
                      <a:pt x="10560" y="72"/>
                    </a:cubicBezTo>
                    <a:lnTo>
                      <a:pt x="10556" y="65"/>
                    </a:lnTo>
                    <a:lnTo>
                      <a:pt x="247" y="5956"/>
                    </a:lnTo>
                    <a:lnTo>
                      <a:pt x="251" y="5963"/>
                    </a:lnTo>
                    <a:cubicBezTo>
                      <a:pt x="104" y="6047"/>
                      <a:pt x="0" y="6200"/>
                      <a:pt x="0" y="6382"/>
                    </a:cubicBezTo>
                    <a:lnTo>
                      <a:pt x="0" y="8345"/>
                    </a:lnTo>
                    <a:cubicBezTo>
                      <a:pt x="0" y="8617"/>
                      <a:pt x="220" y="8836"/>
                      <a:pt x="491" y="8836"/>
                    </a:cubicBezTo>
                    <a:lnTo>
                      <a:pt x="1964" y="8836"/>
                    </a:lnTo>
                    <a:lnTo>
                      <a:pt x="1964" y="17673"/>
                    </a:lnTo>
                    <a:lnTo>
                      <a:pt x="1473" y="17673"/>
                    </a:lnTo>
                    <a:cubicBezTo>
                      <a:pt x="1256" y="17673"/>
                      <a:pt x="1078" y="17816"/>
                      <a:pt x="1013" y="18010"/>
                    </a:cubicBezTo>
                    <a:lnTo>
                      <a:pt x="1007" y="18009"/>
                    </a:lnTo>
                    <a:lnTo>
                      <a:pt x="25" y="20954"/>
                    </a:lnTo>
                    <a:lnTo>
                      <a:pt x="31" y="20955"/>
                    </a:lnTo>
                    <a:cubicBezTo>
                      <a:pt x="14" y="21005"/>
                      <a:pt x="0" y="21055"/>
                      <a:pt x="0" y="21109"/>
                    </a:cubicBezTo>
                    <a:cubicBezTo>
                      <a:pt x="0" y="21381"/>
                      <a:pt x="220" y="21600"/>
                      <a:pt x="491" y="21600"/>
                    </a:cubicBezTo>
                    <a:lnTo>
                      <a:pt x="21109" y="21600"/>
                    </a:lnTo>
                    <a:cubicBezTo>
                      <a:pt x="21380" y="21600"/>
                      <a:pt x="21600" y="21381"/>
                      <a:pt x="21600" y="21109"/>
                    </a:cubicBezTo>
                    <a:cubicBezTo>
                      <a:pt x="21600" y="21055"/>
                      <a:pt x="21586" y="21005"/>
                      <a:pt x="21569" y="20955"/>
                    </a:cubicBezTo>
                    <a:lnTo>
                      <a:pt x="21575" y="20954"/>
                    </a:lnTo>
                    <a:lnTo>
                      <a:pt x="20593" y="18009"/>
                    </a:lnTo>
                    <a:lnTo>
                      <a:pt x="20587" y="18010"/>
                    </a:lnTo>
                    <a:cubicBezTo>
                      <a:pt x="20522" y="17816"/>
                      <a:pt x="20344" y="17673"/>
                      <a:pt x="20127" y="17673"/>
                    </a:cubicBezTo>
                    <a:lnTo>
                      <a:pt x="19636" y="17673"/>
                    </a:lnTo>
                    <a:lnTo>
                      <a:pt x="19636" y="8836"/>
                    </a:lnTo>
                    <a:cubicBezTo>
                      <a:pt x="19636" y="8836"/>
                      <a:pt x="21109" y="8836"/>
                      <a:pt x="21109" y="8836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 eaLnBrk="1" hangingPunct="1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Calibri" charset="0"/>
                  <a:cs typeface="Calibri" charset="0"/>
                  <a:sym typeface="Gill Sans"/>
                </a:endParaRPr>
              </a:p>
            </p:txBody>
          </p:sp>
        </p:grpSp>
        <p:grpSp>
          <p:nvGrpSpPr>
            <p:cNvPr id="28" name="组合 91">
              <a:extLst>
                <a:ext uri="{FF2B5EF4-FFF2-40B4-BE49-F238E27FC236}">
                  <a16:creationId xmlns:a16="http://schemas.microsoft.com/office/drawing/2014/main" id="{BAA18A48-821F-44EA-8D34-8EA3E8D59DBE}"/>
                </a:ext>
              </a:extLst>
            </p:cNvPr>
            <p:cNvGrpSpPr/>
            <p:nvPr/>
          </p:nvGrpSpPr>
          <p:grpSpPr>
            <a:xfrm>
              <a:off x="2160827" y="2352381"/>
              <a:ext cx="393398" cy="393399"/>
              <a:chOff x="2160827" y="2352381"/>
              <a:chExt cx="393398" cy="393399"/>
            </a:xfrm>
          </p:grpSpPr>
          <p:sp>
            <p:nvSpPr>
              <p:cNvPr id="29" name="泪滴形 49">
                <a:extLst>
                  <a:ext uri="{FF2B5EF4-FFF2-40B4-BE49-F238E27FC236}">
                    <a16:creationId xmlns:a16="http://schemas.microsoft.com/office/drawing/2014/main" id="{5C8E200B-C395-45BF-868A-56EC9B80F7AE}"/>
                  </a:ext>
                </a:extLst>
              </p:cNvPr>
              <p:cNvSpPr/>
              <p:nvPr/>
            </p:nvSpPr>
            <p:spPr>
              <a:xfrm rot="16200000">
                <a:off x="2160826" y="2352382"/>
                <a:ext cx="393399" cy="393398"/>
              </a:xfrm>
              <a:prstGeom prst="teardrop">
                <a:avLst/>
              </a:prstGeom>
              <a:solidFill>
                <a:schemeClr val="accent1">
                  <a:lumMod val="50000"/>
                </a:schemeClr>
              </a:solidFill>
              <a:ln w="19050">
                <a:solidFill>
                  <a:srgbClr val="F8F8F8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anchor="ctr">
                <a:normAutofit fontScale="85000" lnSpcReduction="20000"/>
              </a:bodyPr>
              <a:lstStyle/>
              <a:p>
                <a:pPr algn="ctr"/>
                <a:endParaRPr lang="zh-CN" altLang="en-US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0" name="Shape 2547">
                <a:extLst>
                  <a:ext uri="{FF2B5EF4-FFF2-40B4-BE49-F238E27FC236}">
                    <a16:creationId xmlns:a16="http://schemas.microsoft.com/office/drawing/2014/main" id="{9DB398B2-5B42-419C-8CC5-B274318933F4}"/>
                  </a:ext>
                </a:extLst>
              </p:cNvPr>
              <p:cNvSpPr/>
              <p:nvPr/>
            </p:nvSpPr>
            <p:spPr>
              <a:xfrm>
                <a:off x="2252646" y="2438393"/>
                <a:ext cx="209550" cy="2095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073" y="17379"/>
                    </a:moveTo>
                    <a:lnTo>
                      <a:pt x="15643" y="14949"/>
                    </a:lnTo>
                    <a:cubicBezTo>
                      <a:pt x="16600" y="13832"/>
                      <a:pt x="17182" y="12386"/>
                      <a:pt x="17182" y="10800"/>
                    </a:cubicBezTo>
                    <a:cubicBezTo>
                      <a:pt x="17182" y="9214"/>
                      <a:pt x="16600" y="7767"/>
                      <a:pt x="15643" y="6651"/>
                    </a:cubicBezTo>
                    <a:lnTo>
                      <a:pt x="18073" y="4221"/>
                    </a:lnTo>
                    <a:cubicBezTo>
                      <a:pt x="19649" y="5963"/>
                      <a:pt x="20618" y="8266"/>
                      <a:pt x="20618" y="10800"/>
                    </a:cubicBezTo>
                    <a:cubicBezTo>
                      <a:pt x="20618" y="13335"/>
                      <a:pt x="19649" y="15637"/>
                      <a:pt x="18073" y="17379"/>
                    </a:cubicBezTo>
                    <a:moveTo>
                      <a:pt x="10800" y="20619"/>
                    </a:moveTo>
                    <a:cubicBezTo>
                      <a:pt x="8265" y="20619"/>
                      <a:pt x="5963" y="19650"/>
                      <a:pt x="4221" y="18073"/>
                    </a:cubicBezTo>
                    <a:lnTo>
                      <a:pt x="6651" y="15643"/>
                    </a:lnTo>
                    <a:cubicBezTo>
                      <a:pt x="7767" y="16600"/>
                      <a:pt x="9214" y="17182"/>
                      <a:pt x="10800" y="17182"/>
                    </a:cubicBezTo>
                    <a:cubicBezTo>
                      <a:pt x="12386" y="17182"/>
                      <a:pt x="13833" y="16600"/>
                      <a:pt x="14949" y="15643"/>
                    </a:cubicBezTo>
                    <a:lnTo>
                      <a:pt x="17379" y="18073"/>
                    </a:lnTo>
                    <a:cubicBezTo>
                      <a:pt x="15637" y="19650"/>
                      <a:pt x="13334" y="20619"/>
                      <a:pt x="10800" y="20619"/>
                    </a:cubicBezTo>
                    <a:moveTo>
                      <a:pt x="982" y="10800"/>
                    </a:moveTo>
                    <a:cubicBezTo>
                      <a:pt x="982" y="8266"/>
                      <a:pt x="1950" y="5963"/>
                      <a:pt x="3527" y="4221"/>
                    </a:cubicBezTo>
                    <a:lnTo>
                      <a:pt x="5957" y="6651"/>
                    </a:lnTo>
                    <a:cubicBezTo>
                      <a:pt x="4999" y="7767"/>
                      <a:pt x="4418" y="9214"/>
                      <a:pt x="4418" y="10800"/>
                    </a:cubicBezTo>
                    <a:cubicBezTo>
                      <a:pt x="4418" y="12386"/>
                      <a:pt x="4999" y="13832"/>
                      <a:pt x="5957" y="14949"/>
                    </a:cubicBezTo>
                    <a:lnTo>
                      <a:pt x="3527" y="17379"/>
                    </a:lnTo>
                    <a:cubicBezTo>
                      <a:pt x="1950" y="15637"/>
                      <a:pt x="982" y="13335"/>
                      <a:pt x="982" y="10800"/>
                    </a:cubicBezTo>
                    <a:moveTo>
                      <a:pt x="16200" y="10800"/>
                    </a:moveTo>
                    <a:cubicBezTo>
                      <a:pt x="16200" y="13782"/>
                      <a:pt x="13782" y="16200"/>
                      <a:pt x="10800" y="16200"/>
                    </a:cubicBezTo>
                    <a:cubicBezTo>
                      <a:pt x="7817" y="16200"/>
                      <a:pt x="5400" y="13782"/>
                      <a:pt x="5400" y="10800"/>
                    </a:cubicBez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200" y="7817"/>
                      <a:pt x="16200" y="10800"/>
                    </a:cubicBezTo>
                    <a:moveTo>
                      <a:pt x="10800" y="982"/>
                    </a:moveTo>
                    <a:cubicBezTo>
                      <a:pt x="13334" y="982"/>
                      <a:pt x="15637" y="1950"/>
                      <a:pt x="17379" y="3527"/>
                    </a:cubicBezTo>
                    <a:lnTo>
                      <a:pt x="14949" y="5957"/>
                    </a:lnTo>
                    <a:cubicBezTo>
                      <a:pt x="13832" y="4999"/>
                      <a:pt x="12386" y="4418"/>
                      <a:pt x="10800" y="4418"/>
                    </a:cubicBezTo>
                    <a:cubicBezTo>
                      <a:pt x="9214" y="4418"/>
                      <a:pt x="7767" y="4999"/>
                      <a:pt x="6651" y="5957"/>
                    </a:cubicBezTo>
                    <a:lnTo>
                      <a:pt x="4221" y="3527"/>
                    </a:lnTo>
                    <a:cubicBezTo>
                      <a:pt x="5963" y="1950"/>
                      <a:pt x="8265" y="982"/>
                      <a:pt x="10800" y="982"/>
                    </a:cubicBezTo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4"/>
                      <a:pt x="4835" y="21600"/>
                      <a:pt x="10800" y="21600"/>
                    </a:cubicBezTo>
                    <a:cubicBezTo>
                      <a:pt x="16764" y="21600"/>
                      <a:pt x="21600" y="16764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algn="ctr" defTabSz="171399" eaLnBrk="1" hangingPunct="1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Calibri" charset="0"/>
                  <a:cs typeface="Calibri" charset="0"/>
                  <a:sym typeface="Gill Sans"/>
                </a:endParaRPr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5AAE987-1CB3-4CD2-BC8B-ACA481ACD388}"/>
              </a:ext>
            </a:extLst>
          </p:cNvPr>
          <p:cNvSpPr txBox="1"/>
          <p:nvPr/>
        </p:nvSpPr>
        <p:spPr>
          <a:xfrm>
            <a:off x="271669" y="153135"/>
            <a:ext cx="11648661" cy="70788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SEMMA Approach to Data Mining</a:t>
            </a:r>
          </a:p>
        </p:txBody>
      </p:sp>
    </p:spTree>
    <p:extLst>
      <p:ext uri="{BB962C8B-B14F-4D97-AF65-F5344CB8AC3E}">
        <p14:creationId xmlns:p14="http://schemas.microsoft.com/office/powerpoint/2010/main" val="2645082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B4D48F7-074D-4989-B49D-D3A9FEA685DC}"/>
              </a:ext>
            </a:extLst>
          </p:cNvPr>
          <p:cNvCxnSpPr>
            <a:cxnSpLocks/>
          </p:cNvCxnSpPr>
          <p:nvPr/>
        </p:nvCxnSpPr>
        <p:spPr>
          <a:xfrm>
            <a:off x="366614" y="3915545"/>
            <a:ext cx="109106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Freeform 32">
            <a:extLst>
              <a:ext uri="{FF2B5EF4-FFF2-40B4-BE49-F238E27FC236}">
                <a16:creationId xmlns:a16="http://schemas.microsoft.com/office/drawing/2014/main" id="{E7FAECF2-AC63-4568-BDD1-6D0A4D62865B}"/>
              </a:ext>
            </a:extLst>
          </p:cNvPr>
          <p:cNvSpPr>
            <a:spLocks noEditPoints="1"/>
          </p:cNvSpPr>
          <p:nvPr/>
        </p:nvSpPr>
        <p:spPr bwMode="auto">
          <a:xfrm>
            <a:off x="9304082" y="1953240"/>
            <a:ext cx="371486" cy="414169"/>
          </a:xfrm>
          <a:custGeom>
            <a:avLst/>
            <a:gdLst>
              <a:gd name="T0" fmla="*/ 1334 w 1871"/>
              <a:gd name="T1" fmla="*/ 2086 h 2086"/>
              <a:gd name="T2" fmla="*/ 1334 w 1871"/>
              <a:gd name="T3" fmla="*/ 2086 h 2086"/>
              <a:gd name="T4" fmla="*/ 1871 w 1871"/>
              <a:gd name="T5" fmla="*/ 2086 h 2086"/>
              <a:gd name="T6" fmla="*/ 1871 w 1871"/>
              <a:gd name="T7" fmla="*/ 795 h 2086"/>
              <a:gd name="T8" fmla="*/ 1334 w 1871"/>
              <a:gd name="T9" fmla="*/ 795 h 2086"/>
              <a:gd name="T10" fmla="*/ 1334 w 1871"/>
              <a:gd name="T11" fmla="*/ 2086 h 2086"/>
              <a:gd name="T12" fmla="*/ 1368 w 1871"/>
              <a:gd name="T13" fmla="*/ 0 h 2086"/>
              <a:gd name="T14" fmla="*/ 1368 w 1871"/>
              <a:gd name="T15" fmla="*/ 0 h 2086"/>
              <a:gd name="T16" fmla="*/ 852 w 1871"/>
              <a:gd name="T17" fmla="*/ 0 h 2086"/>
              <a:gd name="T18" fmla="*/ 983 w 1871"/>
              <a:gd name="T19" fmla="*/ 132 h 2086"/>
              <a:gd name="T20" fmla="*/ 12 w 1871"/>
              <a:gd name="T21" fmla="*/ 1286 h 2086"/>
              <a:gd name="T22" fmla="*/ 12 w 1871"/>
              <a:gd name="T23" fmla="*/ 1334 h 2086"/>
              <a:gd name="T24" fmla="*/ 65 w 1871"/>
              <a:gd name="T25" fmla="*/ 1340 h 2086"/>
              <a:gd name="T26" fmla="*/ 1237 w 1871"/>
              <a:gd name="T27" fmla="*/ 388 h 2086"/>
              <a:gd name="T28" fmla="*/ 1368 w 1871"/>
              <a:gd name="T29" fmla="*/ 521 h 2086"/>
              <a:gd name="T30" fmla="*/ 1368 w 1871"/>
              <a:gd name="T31" fmla="*/ 0 h 2086"/>
              <a:gd name="T32" fmla="*/ 672 w 1871"/>
              <a:gd name="T33" fmla="*/ 2086 h 2086"/>
              <a:gd name="T34" fmla="*/ 672 w 1871"/>
              <a:gd name="T35" fmla="*/ 2086 h 2086"/>
              <a:gd name="T36" fmla="*/ 1208 w 1871"/>
              <a:gd name="T37" fmla="*/ 2086 h 2086"/>
              <a:gd name="T38" fmla="*/ 1208 w 1871"/>
              <a:gd name="T39" fmla="*/ 1222 h 2086"/>
              <a:gd name="T40" fmla="*/ 672 w 1871"/>
              <a:gd name="T41" fmla="*/ 1222 h 2086"/>
              <a:gd name="T42" fmla="*/ 672 w 1871"/>
              <a:gd name="T43" fmla="*/ 2086 h 2086"/>
              <a:gd name="T44" fmla="*/ 9 w 1871"/>
              <a:gd name="T45" fmla="*/ 2086 h 2086"/>
              <a:gd name="T46" fmla="*/ 9 w 1871"/>
              <a:gd name="T47" fmla="*/ 2086 h 2086"/>
              <a:gd name="T48" fmla="*/ 545 w 1871"/>
              <a:gd name="T49" fmla="*/ 2086 h 2086"/>
              <a:gd name="T50" fmla="*/ 545 w 1871"/>
              <a:gd name="T51" fmla="*/ 1654 h 2086"/>
              <a:gd name="T52" fmla="*/ 9 w 1871"/>
              <a:gd name="T53" fmla="*/ 1654 h 2086"/>
              <a:gd name="T54" fmla="*/ 9 w 1871"/>
              <a:gd name="T55" fmla="*/ 2086 h 20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871" h="2086">
                <a:moveTo>
                  <a:pt x="1334" y="2086"/>
                </a:moveTo>
                <a:lnTo>
                  <a:pt x="1334" y="2086"/>
                </a:lnTo>
                <a:lnTo>
                  <a:pt x="1871" y="2086"/>
                </a:lnTo>
                <a:lnTo>
                  <a:pt x="1871" y="795"/>
                </a:lnTo>
                <a:lnTo>
                  <a:pt x="1334" y="795"/>
                </a:lnTo>
                <a:lnTo>
                  <a:pt x="1334" y="2086"/>
                </a:lnTo>
                <a:close/>
                <a:moveTo>
                  <a:pt x="1368" y="0"/>
                </a:moveTo>
                <a:lnTo>
                  <a:pt x="1368" y="0"/>
                </a:lnTo>
                <a:lnTo>
                  <a:pt x="852" y="0"/>
                </a:lnTo>
                <a:lnTo>
                  <a:pt x="983" y="132"/>
                </a:lnTo>
                <a:lnTo>
                  <a:pt x="12" y="1286"/>
                </a:lnTo>
                <a:cubicBezTo>
                  <a:pt x="1" y="1299"/>
                  <a:pt x="0" y="1320"/>
                  <a:pt x="12" y="1334"/>
                </a:cubicBezTo>
                <a:cubicBezTo>
                  <a:pt x="25" y="1350"/>
                  <a:pt x="49" y="1353"/>
                  <a:pt x="65" y="1340"/>
                </a:cubicBezTo>
                <a:lnTo>
                  <a:pt x="1237" y="388"/>
                </a:lnTo>
                <a:lnTo>
                  <a:pt x="1368" y="521"/>
                </a:lnTo>
                <a:lnTo>
                  <a:pt x="1368" y="0"/>
                </a:lnTo>
                <a:close/>
                <a:moveTo>
                  <a:pt x="672" y="2086"/>
                </a:moveTo>
                <a:lnTo>
                  <a:pt x="672" y="2086"/>
                </a:lnTo>
                <a:lnTo>
                  <a:pt x="1208" y="2086"/>
                </a:lnTo>
                <a:lnTo>
                  <a:pt x="1208" y="1222"/>
                </a:lnTo>
                <a:lnTo>
                  <a:pt x="672" y="1222"/>
                </a:lnTo>
                <a:lnTo>
                  <a:pt x="672" y="2086"/>
                </a:lnTo>
                <a:close/>
                <a:moveTo>
                  <a:pt x="9" y="2086"/>
                </a:moveTo>
                <a:lnTo>
                  <a:pt x="9" y="2086"/>
                </a:lnTo>
                <a:lnTo>
                  <a:pt x="545" y="2086"/>
                </a:lnTo>
                <a:lnTo>
                  <a:pt x="545" y="1654"/>
                </a:lnTo>
                <a:lnTo>
                  <a:pt x="9" y="1654"/>
                </a:lnTo>
                <a:lnTo>
                  <a:pt x="9" y="2086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314654A1-1762-489D-BB3E-A86035E0EE0A}"/>
              </a:ext>
            </a:extLst>
          </p:cNvPr>
          <p:cNvSpPr txBox="1"/>
          <p:nvPr/>
        </p:nvSpPr>
        <p:spPr>
          <a:xfrm>
            <a:off x="537060" y="2488229"/>
            <a:ext cx="1226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Satisfaction Level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3EEF63A-070E-408F-B0E2-EBAA80678D5E}"/>
              </a:ext>
            </a:extLst>
          </p:cNvPr>
          <p:cNvSpPr txBox="1"/>
          <p:nvPr/>
        </p:nvSpPr>
        <p:spPr>
          <a:xfrm>
            <a:off x="1620005" y="2488229"/>
            <a:ext cx="134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Last Evaluation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D869A061-6D81-4B73-8BD1-05C5936C8803}"/>
              </a:ext>
            </a:extLst>
          </p:cNvPr>
          <p:cNvSpPr txBox="1"/>
          <p:nvPr/>
        </p:nvSpPr>
        <p:spPr>
          <a:xfrm>
            <a:off x="2766880" y="2481620"/>
            <a:ext cx="134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Number of Projects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E88F14C3-2102-4214-AE52-3D8CD52F59BD}"/>
              </a:ext>
            </a:extLst>
          </p:cNvPr>
          <p:cNvSpPr txBox="1"/>
          <p:nvPr/>
        </p:nvSpPr>
        <p:spPr>
          <a:xfrm>
            <a:off x="3967712" y="2479041"/>
            <a:ext cx="13407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Average Monthly Hours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DFF6FFBE-ABD0-413D-B820-FE9F63D4A130}"/>
              </a:ext>
            </a:extLst>
          </p:cNvPr>
          <p:cNvSpPr txBox="1"/>
          <p:nvPr/>
        </p:nvSpPr>
        <p:spPr>
          <a:xfrm>
            <a:off x="5127221" y="2454132"/>
            <a:ext cx="134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Time Spend Company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59B378FB-20CD-4A01-BF8C-BD99AE169B08}"/>
              </a:ext>
            </a:extLst>
          </p:cNvPr>
          <p:cNvSpPr txBox="1"/>
          <p:nvPr/>
        </p:nvSpPr>
        <p:spPr>
          <a:xfrm>
            <a:off x="6378572" y="2470984"/>
            <a:ext cx="1340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Work Accident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1A855F21-B74E-437C-8267-9546A4655E73}"/>
              </a:ext>
            </a:extLst>
          </p:cNvPr>
          <p:cNvSpPr txBox="1"/>
          <p:nvPr/>
        </p:nvSpPr>
        <p:spPr>
          <a:xfrm>
            <a:off x="7538081" y="2466195"/>
            <a:ext cx="13407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Promotion Last in 5 years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2657DB89-F633-4279-A405-711743A5294F}"/>
              </a:ext>
            </a:extLst>
          </p:cNvPr>
          <p:cNvSpPr txBox="1"/>
          <p:nvPr/>
        </p:nvSpPr>
        <p:spPr>
          <a:xfrm>
            <a:off x="8845475" y="2455406"/>
            <a:ext cx="1340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Department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684501-C138-4749-AA65-485708544399}"/>
              </a:ext>
            </a:extLst>
          </p:cNvPr>
          <p:cNvSpPr txBox="1"/>
          <p:nvPr/>
        </p:nvSpPr>
        <p:spPr>
          <a:xfrm>
            <a:off x="10185652" y="2474769"/>
            <a:ext cx="1340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gency FB" panose="020B0503020202020204" pitchFamily="34" charset="0"/>
              </a:rPr>
              <a:t>Salary</a:t>
            </a:r>
          </a:p>
        </p:txBody>
      </p:sp>
      <p:pic>
        <p:nvPicPr>
          <p:cNvPr id="5" name="Graphic 4" descr="Employee Badge">
            <a:extLst>
              <a:ext uri="{FF2B5EF4-FFF2-40B4-BE49-F238E27FC236}">
                <a16:creationId xmlns:a16="http://schemas.microsoft.com/office/drawing/2014/main" id="{4EB31FBB-F386-4E11-9915-F0956A91C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2625" y="1622205"/>
            <a:ext cx="914400" cy="914400"/>
          </a:xfrm>
          <a:prstGeom prst="rect">
            <a:avLst/>
          </a:prstGeom>
        </p:spPr>
      </p:pic>
      <p:pic>
        <p:nvPicPr>
          <p:cNvPr id="8" name="Graphic 7" descr="Upward trend">
            <a:extLst>
              <a:ext uri="{FF2B5EF4-FFF2-40B4-BE49-F238E27FC236}">
                <a16:creationId xmlns:a16="http://schemas.microsoft.com/office/drawing/2014/main" id="{B1AB166D-84F5-44AC-AD06-8C8697A9E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3222" y="1691278"/>
            <a:ext cx="914400" cy="914400"/>
          </a:xfrm>
          <a:prstGeom prst="rect">
            <a:avLst/>
          </a:prstGeom>
        </p:spPr>
      </p:pic>
      <p:pic>
        <p:nvPicPr>
          <p:cNvPr id="11" name="Graphic 10" descr="Gauge">
            <a:extLst>
              <a:ext uri="{FF2B5EF4-FFF2-40B4-BE49-F238E27FC236}">
                <a16:creationId xmlns:a16="http://schemas.microsoft.com/office/drawing/2014/main" id="{0FA36C4D-222B-41A1-BD44-4AA6C231C1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2264" y="1691278"/>
            <a:ext cx="914400" cy="854868"/>
          </a:xfrm>
          <a:prstGeom prst="rect">
            <a:avLst/>
          </a:prstGeom>
        </p:spPr>
      </p:pic>
      <p:pic>
        <p:nvPicPr>
          <p:cNvPr id="20" name="Graphic 19" descr="Stopwatch">
            <a:extLst>
              <a:ext uri="{FF2B5EF4-FFF2-40B4-BE49-F238E27FC236}">
                <a16:creationId xmlns:a16="http://schemas.microsoft.com/office/drawing/2014/main" id="{3DA4077B-3EA3-4E28-97B6-7061E036EF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89715" y="1667202"/>
            <a:ext cx="914400" cy="914400"/>
          </a:xfrm>
          <a:prstGeom prst="rect">
            <a:avLst/>
          </a:prstGeom>
        </p:spPr>
      </p:pic>
      <p:pic>
        <p:nvPicPr>
          <p:cNvPr id="22" name="Graphic 21" descr="Coins">
            <a:extLst>
              <a:ext uri="{FF2B5EF4-FFF2-40B4-BE49-F238E27FC236}">
                <a16:creationId xmlns:a16="http://schemas.microsoft.com/office/drawing/2014/main" id="{E765085C-A2A0-4B48-BD3C-885F50EC02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62871" y="1691278"/>
            <a:ext cx="914400" cy="914400"/>
          </a:xfrm>
          <a:prstGeom prst="rect">
            <a:avLst/>
          </a:prstGeom>
        </p:spPr>
      </p:pic>
      <p:pic>
        <p:nvPicPr>
          <p:cNvPr id="24" name="Graphic 23" descr="Medical">
            <a:extLst>
              <a:ext uri="{FF2B5EF4-FFF2-40B4-BE49-F238E27FC236}">
                <a16:creationId xmlns:a16="http://schemas.microsoft.com/office/drawing/2014/main" id="{FBE2C9C5-C5EE-40AE-BF8F-55162D7BB1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97947" y="1678806"/>
            <a:ext cx="914400" cy="914400"/>
          </a:xfrm>
          <a:prstGeom prst="rect">
            <a:avLst/>
          </a:prstGeom>
        </p:spPr>
      </p:pic>
      <p:pic>
        <p:nvPicPr>
          <p:cNvPr id="26" name="Graphic 25" descr="Handshake">
            <a:extLst>
              <a:ext uri="{FF2B5EF4-FFF2-40B4-BE49-F238E27FC236}">
                <a16:creationId xmlns:a16="http://schemas.microsoft.com/office/drawing/2014/main" id="{8334CE95-2E60-4F35-B377-41F0DC851B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29359" y="1678806"/>
            <a:ext cx="914400" cy="914400"/>
          </a:xfrm>
          <a:prstGeom prst="rect">
            <a:avLst/>
          </a:prstGeom>
        </p:spPr>
      </p:pic>
      <p:pic>
        <p:nvPicPr>
          <p:cNvPr id="28" name="Graphic 27" descr="Podium">
            <a:extLst>
              <a:ext uri="{FF2B5EF4-FFF2-40B4-BE49-F238E27FC236}">
                <a16:creationId xmlns:a16="http://schemas.microsoft.com/office/drawing/2014/main" id="{88D2DB26-16D7-4AAB-AD6C-C08FFBFCD8F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07278" y="1644706"/>
            <a:ext cx="914400" cy="914400"/>
          </a:xfrm>
          <a:prstGeom prst="rect">
            <a:avLst/>
          </a:prstGeom>
        </p:spPr>
      </p:pic>
      <p:pic>
        <p:nvPicPr>
          <p:cNvPr id="30" name="Graphic 29" descr="List">
            <a:extLst>
              <a:ext uri="{FF2B5EF4-FFF2-40B4-BE49-F238E27FC236}">
                <a16:creationId xmlns:a16="http://schemas.microsoft.com/office/drawing/2014/main" id="{C2CB9A98-D48B-413C-AD85-113D800ACB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85125" y="1622205"/>
            <a:ext cx="914400" cy="914400"/>
          </a:xfrm>
          <a:prstGeom prst="rect">
            <a:avLst/>
          </a:prstGeom>
        </p:spPr>
      </p:pic>
      <p:pic>
        <p:nvPicPr>
          <p:cNvPr id="226" name="Graphic 225" descr="Run">
            <a:extLst>
              <a:ext uri="{FF2B5EF4-FFF2-40B4-BE49-F238E27FC236}">
                <a16:creationId xmlns:a16="http://schemas.microsoft.com/office/drawing/2014/main" id="{B7AEE50E-F3C1-451C-9D0F-AB194FB9FE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290401" y="4152380"/>
            <a:ext cx="1986910" cy="1986910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2D96610E-FD47-4471-A838-500D73ABBE8C}"/>
              </a:ext>
            </a:extLst>
          </p:cNvPr>
          <p:cNvSpPr txBox="1"/>
          <p:nvPr/>
        </p:nvSpPr>
        <p:spPr>
          <a:xfrm>
            <a:off x="4741419" y="4638003"/>
            <a:ext cx="58862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chemeClr val="accent2">
                    <a:lumMod val="75000"/>
                  </a:schemeClr>
                </a:solidFill>
              </a:rPr>
              <a:t>Whether the employee has left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 ?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9ABF47F-7F59-48A0-8D43-63D20544506A}"/>
              </a:ext>
            </a:extLst>
          </p:cNvPr>
          <p:cNvSpPr txBox="1"/>
          <p:nvPr/>
        </p:nvSpPr>
        <p:spPr>
          <a:xfrm>
            <a:off x="4916766" y="3990709"/>
            <a:ext cx="217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Target Variable - Left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gency FB" panose="020B0503020202020204" pitchFamily="34" charset="0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726D00-FE66-4665-94D2-29BEB04D2950}"/>
              </a:ext>
            </a:extLst>
          </p:cNvPr>
          <p:cNvSpPr txBox="1"/>
          <p:nvPr/>
        </p:nvSpPr>
        <p:spPr>
          <a:xfrm>
            <a:off x="135834" y="91301"/>
            <a:ext cx="11920331" cy="132343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Identifying the Indicators that will help predict if an employee will leave the company or not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545063-5E82-4B76-B930-9FE6CC67C7D7}"/>
              </a:ext>
            </a:extLst>
          </p:cNvPr>
          <p:cNvSpPr/>
          <p:nvPr/>
        </p:nvSpPr>
        <p:spPr>
          <a:xfrm>
            <a:off x="366614" y="6047019"/>
            <a:ext cx="11513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The dataset was obtained from the Kaggle sample dataset repository that is commonly used for building models.</a:t>
            </a:r>
          </a:p>
        </p:txBody>
      </p:sp>
    </p:spTree>
    <p:extLst>
      <p:ext uri="{BB962C8B-B14F-4D97-AF65-F5344CB8AC3E}">
        <p14:creationId xmlns:p14="http://schemas.microsoft.com/office/powerpoint/2010/main" val="3437541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46E00-168F-4157-BB16-6B5C6F6DF17B}"/>
              </a:ext>
            </a:extLst>
          </p:cNvPr>
          <p:cNvSpPr txBox="1"/>
          <p:nvPr/>
        </p:nvSpPr>
        <p:spPr>
          <a:xfrm>
            <a:off x="271669" y="153135"/>
            <a:ext cx="11648661" cy="132343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Exploratory data analysis was conducted to come up with high level insights about the business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2F738-92AE-463A-8945-D93597D5C9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1830" y="1882140"/>
            <a:ext cx="3406140" cy="3398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53B72E-588F-4EF0-AED8-EC9E3F9E9F8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37050" y="1882140"/>
            <a:ext cx="3406140" cy="3398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8168B4-5077-4F99-88EA-8BFC2191F15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14030" y="1882140"/>
            <a:ext cx="3214369" cy="33985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8D751F-A882-4454-BDBA-15607546B598}"/>
              </a:ext>
            </a:extLst>
          </p:cNvPr>
          <p:cNvSpPr/>
          <p:nvPr/>
        </p:nvSpPr>
        <p:spPr>
          <a:xfrm>
            <a:off x="571500" y="5380672"/>
            <a:ext cx="11442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Bimodal distribution of employees with lower and higher average monthly hours (less than 150 hours &amp; more than 250 hours)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Bimodal distribution of employees for low evaluations (less than 0.6) and high evaluations (more than 0.8)</a:t>
            </a:r>
          </a:p>
        </p:txBody>
      </p:sp>
    </p:spTree>
    <p:extLst>
      <p:ext uri="{BB962C8B-B14F-4D97-AF65-F5344CB8AC3E}">
        <p14:creationId xmlns:p14="http://schemas.microsoft.com/office/powerpoint/2010/main" val="2343843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D46E00-168F-4157-BB16-6B5C6F6DF17B}"/>
              </a:ext>
            </a:extLst>
          </p:cNvPr>
          <p:cNvSpPr txBox="1"/>
          <p:nvPr/>
        </p:nvSpPr>
        <p:spPr>
          <a:xfrm>
            <a:off x="271669" y="153135"/>
            <a:ext cx="11648661" cy="132343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Exploratory Data Analysis was Conducted to Come up with High Level Insights about the Business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7FA2A7-428C-465E-993A-135896D70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588" y="2086945"/>
            <a:ext cx="4762500" cy="3571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7B178A-E39F-4A07-B5B0-15B125EE8566}"/>
              </a:ext>
            </a:extLst>
          </p:cNvPr>
          <p:cNvSpPr txBox="1"/>
          <p:nvPr/>
        </p:nvSpPr>
        <p:spPr>
          <a:xfrm>
            <a:off x="509911" y="1811217"/>
            <a:ext cx="55860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satisfaction level is 0.61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8% of employees have high salary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Sales department has the highest no. of employees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2% of employees got promoted in last 5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 deviation of the average monthly hours is 49.94 hours.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23% employees left the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50% of the employees had their last evaluation done in 0.5 – 0.8 years 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Median number of projects is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25% of the employees stay more than 4 years in the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14 % of the employees had accident during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864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A14FF4-5045-4C4C-87D5-E4FFF967C26E}"/>
              </a:ext>
            </a:extLst>
          </p:cNvPr>
          <p:cNvSpPr txBox="1"/>
          <p:nvPr/>
        </p:nvSpPr>
        <p:spPr>
          <a:xfrm>
            <a:off x="271669" y="153135"/>
            <a:ext cx="11648661" cy="132343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Bivariate analysis gives an indication about some possible characteristics of turnover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BD7EC-6A35-44B8-AF99-DE1C59A19F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5300" y="4337149"/>
            <a:ext cx="11023600" cy="2078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2877E-A4A9-4326-A8B2-C7663EF76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776530"/>
            <a:ext cx="3198446" cy="2078990"/>
          </a:xfrm>
          <a:prstGeom prst="rect">
            <a:avLst/>
          </a:prstGeom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90AF671-C7C3-4BE0-8116-5CE3F0306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147" y="1775178"/>
            <a:ext cx="2059753" cy="2156810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32875AF-E41D-46AD-9894-141EC1C90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720" y="1723366"/>
            <a:ext cx="1934198" cy="21825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B08CA3-F62D-4A96-AEFF-CB63605E5E45}"/>
              </a:ext>
            </a:extLst>
          </p:cNvPr>
          <p:cNvSpPr txBox="1"/>
          <p:nvPr/>
        </p:nvSpPr>
        <p:spPr>
          <a:xfrm>
            <a:off x="579120" y="3948444"/>
            <a:ext cx="2631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left vs.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</a:rPr>
              <a:t>satisfaction_level</a:t>
            </a:r>
            <a:endParaRPr 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87C87-9AF3-4C43-A3B3-337425484514}"/>
              </a:ext>
            </a:extLst>
          </p:cNvPr>
          <p:cNvSpPr txBox="1"/>
          <p:nvPr/>
        </p:nvSpPr>
        <p:spPr>
          <a:xfrm>
            <a:off x="4161801" y="3942219"/>
            <a:ext cx="1656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left vs. sales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0C03B-3427-4800-9DCC-DB6BD7B1A4C8}"/>
              </a:ext>
            </a:extLst>
          </p:cNvPr>
          <p:cNvSpPr txBox="1"/>
          <p:nvPr/>
        </p:nvSpPr>
        <p:spPr>
          <a:xfrm>
            <a:off x="9263380" y="3855520"/>
            <a:ext cx="2928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left vs.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</a:rPr>
              <a:t>time_spend_company</a:t>
            </a:r>
            <a:endParaRPr 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700874-CE2A-4707-B48C-50287BD37E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8378" y="1723366"/>
            <a:ext cx="2672081" cy="21064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188B81-32DD-49A7-8DEC-747918EAE46E}"/>
              </a:ext>
            </a:extLst>
          </p:cNvPr>
          <p:cNvSpPr txBox="1"/>
          <p:nvPr/>
        </p:nvSpPr>
        <p:spPr>
          <a:xfrm>
            <a:off x="6374121" y="3929734"/>
            <a:ext cx="2386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left vs.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</a:rPr>
              <a:t>average_monthly_hours</a:t>
            </a:r>
            <a:endParaRPr 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550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A14FF4-5045-4C4C-87D5-E4FFF967C26E}"/>
              </a:ext>
            </a:extLst>
          </p:cNvPr>
          <p:cNvSpPr txBox="1"/>
          <p:nvPr/>
        </p:nvSpPr>
        <p:spPr>
          <a:xfrm>
            <a:off x="271669" y="153135"/>
            <a:ext cx="11648661" cy="1323439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Bivariate analysis gives an indication about some possible characteristics of turnover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EDB29-2650-4C1F-9D00-098E1E5202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10509" y="1726153"/>
            <a:ext cx="4409821" cy="11590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85581DB-EAEE-4901-8EF9-40BF7A585B43}"/>
              </a:ext>
            </a:extLst>
          </p:cNvPr>
          <p:cNvSpPr/>
          <p:nvPr/>
        </p:nvSpPr>
        <p:spPr>
          <a:xfrm>
            <a:off x="11390051" y="2450237"/>
            <a:ext cx="390618" cy="23081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8033260F-29CC-4AC4-9F13-718F26B62C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69" y="1724969"/>
            <a:ext cx="2360243" cy="4411671"/>
          </a:xfrm>
          <a:prstGeom prst="rect">
            <a:avLst/>
          </a:prstGeom>
        </p:spPr>
      </p:pic>
      <p:pic>
        <p:nvPicPr>
          <p:cNvPr id="8" name="Picture 7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58A5F6E3-E614-4634-819E-6066967630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97" y="5016500"/>
            <a:ext cx="3264763" cy="6932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E9B225-9792-4494-AECB-A97156893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737" y="1914989"/>
            <a:ext cx="2918881" cy="1532134"/>
          </a:xfrm>
          <a:prstGeom prst="rect">
            <a:avLst/>
          </a:prstGeom>
        </p:spPr>
      </p:pic>
      <p:pic>
        <p:nvPicPr>
          <p:cNvPr id="10" name="Picture 9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A7288398-E00E-48EA-ABF9-49A9C748C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029" y="3574719"/>
            <a:ext cx="3612539" cy="22488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5E280E-1167-4A25-945B-115B2A40BD92}"/>
              </a:ext>
            </a:extLst>
          </p:cNvPr>
          <p:cNvSpPr txBox="1"/>
          <p:nvPr/>
        </p:nvSpPr>
        <p:spPr>
          <a:xfrm>
            <a:off x="8249920" y="3026029"/>
            <a:ext cx="2631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Employee Turnover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D53F45-A9CC-4CEC-B80B-471FFC7AA0F1}"/>
              </a:ext>
            </a:extLst>
          </p:cNvPr>
          <p:cNvSpPr txBox="1"/>
          <p:nvPr/>
        </p:nvSpPr>
        <p:spPr>
          <a:xfrm>
            <a:off x="579120" y="6119241"/>
            <a:ext cx="2631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left vs. salary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277E40-A5F9-4C3E-A87A-AC30B6AFD928}"/>
              </a:ext>
            </a:extLst>
          </p:cNvPr>
          <p:cNvSpPr txBox="1"/>
          <p:nvPr/>
        </p:nvSpPr>
        <p:spPr>
          <a:xfrm>
            <a:off x="8321040" y="5848517"/>
            <a:ext cx="2631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left vs.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</a:rPr>
              <a:t>last_evaluation</a:t>
            </a:r>
            <a:endParaRPr 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137C46-A414-4BFF-BE2A-4E3B747A8302}"/>
              </a:ext>
            </a:extLst>
          </p:cNvPr>
          <p:cNvSpPr txBox="1"/>
          <p:nvPr/>
        </p:nvSpPr>
        <p:spPr>
          <a:xfrm>
            <a:off x="3504457" y="3459353"/>
            <a:ext cx="2631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left vs.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</a:rPr>
              <a:t>satisfaction_level</a:t>
            </a:r>
            <a:endParaRPr 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2AF726-2F91-486C-A846-6FEC266C6FF4}"/>
              </a:ext>
            </a:extLst>
          </p:cNvPr>
          <p:cNvSpPr txBox="1"/>
          <p:nvPr/>
        </p:nvSpPr>
        <p:spPr>
          <a:xfrm>
            <a:off x="3755490" y="5949964"/>
            <a:ext cx="2631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</a:rPr>
              <a:t>left vs. 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</a:rPr>
              <a:t>number_project</a:t>
            </a:r>
            <a:endParaRPr lang="en-US" sz="16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491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1443</TotalTime>
  <Words>747</Words>
  <Application>Microsoft Office PowerPoint</Application>
  <PresentationFormat>Widescreen</PresentationFormat>
  <Paragraphs>162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等线</vt:lpstr>
      <vt:lpstr>Agency FB</vt:lpstr>
      <vt:lpstr>Arial</vt:lpstr>
      <vt:lpstr>Calibri</vt:lpstr>
      <vt:lpstr>Calibri Light</vt:lpstr>
      <vt:lpstr>Eurostile BQ</vt:lpstr>
      <vt:lpstr>Gill Sans</vt:lpstr>
      <vt:lpstr>Nexa Bold</vt:lpstr>
      <vt:lpstr>Open Sans Condensed</vt:lpstr>
      <vt:lpstr>Open Sans Condensed Light</vt:lpstr>
      <vt:lpstr>Roboto Condensed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Next steps for better model accuracy statistics and having a detailed employee profile for prediction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Jasleen Kaur Hora</dc:creator>
  <cp:lastModifiedBy>Natasha Arora</cp:lastModifiedBy>
  <cp:revision>53</cp:revision>
  <dcterms:created xsi:type="dcterms:W3CDTF">2017-12-06T17:46:51Z</dcterms:created>
  <dcterms:modified xsi:type="dcterms:W3CDTF">2018-01-21T18:46:14Z</dcterms:modified>
</cp:coreProperties>
</file>